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77" r:id="rId5"/>
    <p:sldId id="306" r:id="rId6"/>
    <p:sldId id="309" r:id="rId7"/>
    <p:sldId id="349" r:id="rId8"/>
    <p:sldId id="322" r:id="rId9"/>
    <p:sldId id="312" r:id="rId10"/>
    <p:sldId id="318" r:id="rId11"/>
    <p:sldId id="311" r:id="rId12"/>
    <p:sldId id="330" r:id="rId13"/>
    <p:sldId id="331" r:id="rId14"/>
    <p:sldId id="342" r:id="rId15"/>
    <p:sldId id="340" r:id="rId16"/>
    <p:sldId id="316" r:id="rId17"/>
    <p:sldId id="315" r:id="rId18"/>
    <p:sldId id="350" r:id="rId19"/>
    <p:sldId id="351" r:id="rId20"/>
    <p:sldId id="353" r:id="rId21"/>
    <p:sldId id="357" r:id="rId22"/>
    <p:sldId id="323" r:id="rId23"/>
    <p:sldId id="358" r:id="rId24"/>
    <p:sldId id="333" r:id="rId25"/>
    <p:sldId id="329" r:id="rId26"/>
    <p:sldId id="361" r:id="rId27"/>
    <p:sldId id="327" r:id="rId28"/>
    <p:sldId id="365" r:id="rId29"/>
    <p:sldId id="319" r:id="rId30"/>
    <p:sldId id="343" r:id="rId31"/>
    <p:sldId id="356" r:id="rId32"/>
    <p:sldId id="363" r:id="rId33"/>
    <p:sldId id="334" r:id="rId34"/>
    <p:sldId id="362" r:id="rId35"/>
    <p:sldId id="352" r:id="rId36"/>
    <p:sldId id="355" r:id="rId37"/>
    <p:sldId id="320" r:id="rId38"/>
    <p:sldId id="324" r:id="rId39"/>
    <p:sldId id="326" r:id="rId40"/>
    <p:sldId id="344" r:id="rId41"/>
    <p:sldId id="289" r:id="rId42"/>
    <p:sldId id="292" r:id="rId43"/>
    <p:sldId id="359" r:id="rId44"/>
  </p:sldIdLst>
  <p:sldSz cx="12192000" cy="6858000"/>
  <p:notesSz cx="6858000" cy="9144000"/>
  <p:custShowLst>
    <p:custShow name="Short presentation" id="0">
      <p:sldLst>
        <p:sld r:id="rId7"/>
        <p:sld r:id="rId12"/>
        <p:sld r:id="rId14"/>
        <p:sld r:id="rId16"/>
        <p:sld r:id="rId20"/>
        <p:sld r:id="rId21"/>
        <p:sld r:id="rId28"/>
        <p:sld r:id="rId32"/>
        <p:sld r:id="rId34"/>
        <p:sld r:id="rId42"/>
      </p:sldLst>
    </p:custShow>
  </p:custShowLst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22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pos="64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9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 autoAdjust="0"/>
    <p:restoredTop sz="90329" autoAdjust="0"/>
  </p:normalViewPr>
  <p:slideViewPr>
    <p:cSldViewPr snapToGrid="0">
      <p:cViewPr>
        <p:scale>
          <a:sx n="119" d="100"/>
          <a:sy n="119" d="100"/>
        </p:scale>
        <p:origin x="144" y="144"/>
      </p:cViewPr>
      <p:guideLst>
        <p:guide pos="1224"/>
        <p:guide pos="3840"/>
        <p:guide orient="horz" pos="1536"/>
        <p:guide pos="6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E06DA1-7254-4F83-B1E4-BF5F76CF72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78C967-1BD9-490C-B0D9-862040818F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4F9664-0995-46AF-9244-23B82D5C6C7B}" type="datetime1">
              <a:rPr lang="en-GB" smtClean="0"/>
              <a:t>14/11/2022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FE8E8-087F-468F-A82E-B9C86AEB6F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55752-D1FE-4251-80C6-AF69BCEDDC5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B441243-E346-4AF8-A8BE-A00B651C507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99278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FEB9C-BBEB-4963-B3D4-C2A0BBEEE4A5}" type="datetime1">
              <a:rPr lang="en-GB" smtClean="0"/>
              <a:pPr/>
              <a:t>14/11/2022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F59A8F8-ADC6-401C-83FE-1703170D9E28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581795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with </a:t>
            </a:r>
            <a:r>
              <a:rPr lang="en-GB" dirty="0" err="1"/>
              <a:t>british</a:t>
            </a:r>
            <a:r>
              <a:rPr lang="en-GB" dirty="0"/>
              <a:t> </a:t>
            </a:r>
            <a:r>
              <a:rPr lang="en-GB" dirty="0" err="1"/>
              <a:t>antarctic</a:t>
            </a:r>
            <a:r>
              <a:rPr lang="en-GB" dirty="0"/>
              <a:t> </a:t>
            </a:r>
            <a:r>
              <a:rPr lang="en-GB" dirty="0" err="1"/>
              <a:t>survery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1352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0732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Difference between low and high resolution is really big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14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9245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/>
              <a:t>Need to add somewhere. Combination of sensitivity analysis and experimental design. </a:t>
            </a:r>
          </a:p>
          <a:p>
            <a:r>
              <a:rPr lang="en-GB" sz="1200" dirty="0"/>
              <a:t>Combine lecture 4 and 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09492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only interested in learning the </a:t>
            </a:r>
            <a:r>
              <a:rPr lang="en-US" dirty="0" err="1"/>
              <a:t>behaviour</a:t>
            </a:r>
            <a:r>
              <a:rPr lang="en-US" dirty="0"/>
              <a:t> of the function at the highest resolution.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17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78024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Set-function</a:t>
            </a:r>
          </a:p>
          <a:p>
            <a:endParaRPr lang="en-US" dirty="0"/>
          </a:p>
          <a:p>
            <a:r>
              <a:rPr lang="en-US" dirty="0"/>
              <a:t>Constraint is important otherwise can just query the highest resolution and you're done.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10868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requirements: You are only looking at the input not the output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05494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24636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21330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tighter the lengthscale the tighter the uncertainty bar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85537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1554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31403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15032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Greedy approximation build set one by one. Well see later why that can be a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24158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 data comes from a GP with a given </a:t>
            </a:r>
            <a:r>
              <a:rPr lang="en-US" dirty="0" err="1"/>
              <a:t>lengthscale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29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21292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21445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77089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61656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48218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Ice-sheet simulator is available in Julia but can be a bit tricky to work with. If you’re interested in working on that let me know.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/>
              <a:t>” Find a problem where the decision about computation allocation is done by human and make it “data-driven”. Computational decisions are everywhere</a:t>
            </a:r>
            <a:br>
              <a:rPr lang="en-GB" sz="1200" dirty="0"/>
            </a:br>
            <a:endParaRPr lang="en-GB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1842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7078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4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sea we are working 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97514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F59A8F8-ADC6-401C-83FE-1703170D9E28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43242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40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4564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the contribution is going to be in the next 10,20,50 years?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16778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on the surface but also underneath.</a:t>
            </a:r>
          </a:p>
          <a:p>
            <a:r>
              <a:rPr lang="en-US" dirty="0"/>
              <a:t>what is its 3d shape?</a:t>
            </a:r>
          </a:p>
          <a:p>
            <a:r>
              <a:rPr lang="en-US" dirty="0"/>
              <a:t>Ice is resting on a bedrock and that cause friction. </a:t>
            </a:r>
          </a:p>
          <a:p>
            <a:r>
              <a:rPr lang="en-US" dirty="0"/>
              <a:t>Context of this talk stokes flow not that important to </a:t>
            </a:r>
            <a:r>
              <a:rPr lang="en-US" dirty="0" err="1"/>
              <a:t>knwo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85565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Inverse problem trying to infer the bedrock </a:t>
            </a:r>
          </a:p>
          <a:p>
            <a:r>
              <a:rPr lang="en-US" dirty="0"/>
              <a:t>Both data driven (data assimilation) and physical. Basic PDE, learn the parameters.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400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dont</a:t>
            </a:r>
            <a:r>
              <a:rPr lang="en-US" dirty="0"/>
              <a:t> know what the bedrock looks like so a lot of the effort is inferring the bedrock (inverse problem).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8848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 melting happens with the surface </a:t>
            </a:r>
            <a:r>
              <a:rPr lang="en-US" dirty="0" err="1"/>
              <a:t>thats</a:t>
            </a:r>
            <a:r>
              <a:rPr lang="en-US" dirty="0"/>
              <a:t> touching with the water. </a:t>
            </a:r>
          </a:p>
          <a:p>
            <a:r>
              <a:rPr lang="en-US" dirty="0" err="1"/>
              <a:t>Thats</a:t>
            </a:r>
            <a:r>
              <a:rPr lang="en-US" dirty="0"/>
              <a:t> how we use the model to predict melting.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88328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resolution at 1km is going to be a lot more costly than a resolution at 5km. </a:t>
            </a:r>
          </a:p>
          <a:p>
            <a:r>
              <a:rPr lang="en-US" dirty="0"/>
              <a:t>2km would take several weeks.</a:t>
            </a:r>
          </a:p>
          <a:p>
            <a:endParaRPr lang="en-US" dirty="0"/>
          </a:p>
          <a:p>
            <a:r>
              <a:rPr lang="en-US" dirty="0"/>
              <a:t>Intuitively maybe we can get away with running low resolution for some parameters.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F59A8F8-ADC6-401C-83FE-1703170D9E28}" type="slidenum">
              <a:rPr lang="en-GB" noProof="0" smtClean="0"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30413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4814306"/>
            <a:ext cx="11430000" cy="914400"/>
          </a:xfrm>
        </p:spPr>
        <p:txBody>
          <a:bodyPr rtlCol="0" anchor="b" anchorCtr="0">
            <a:normAutofit/>
          </a:bodyPr>
          <a:lstStyle>
            <a:lvl1pPr algn="ctr">
              <a:defRPr sz="44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27142"/>
            <a:ext cx="9144000" cy="45720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C2095F-7B39-4759-AE92-AE50B6BA53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0B0A5D79-F0F4-45CE-B062-C2E357A061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8864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805D607A-0932-4D45-85E9-8409F3427E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7728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8161B2D-4407-42D9-AB65-087A0993DC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65920" y="0"/>
            <a:ext cx="2971800" cy="4498848"/>
          </a:xfrm>
          <a:solidFill>
            <a:schemeClr val="accent5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grpSp>
        <p:nvGrpSpPr>
          <p:cNvPr id="9" name="Bottom Right">
            <a:extLst>
              <a:ext uri="{FF2B5EF4-FFF2-40B4-BE49-F238E27FC236}">
                <a16:creationId xmlns:a16="http://schemas.microsoft.com/office/drawing/2014/main" id="{0ADFF9C3-7C25-4ED5-81ED-9431FC8E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-1" y="4222592"/>
            <a:ext cx="4572000" cy="2635408"/>
            <a:chOff x="7980400" y="3276601"/>
            <a:chExt cx="4211600" cy="3581399"/>
          </a:xfrm>
        </p:grpSpPr>
        <p:grpSp>
          <p:nvGrpSpPr>
            <p:cNvPr id="10" name="Graphic 157">
              <a:extLst>
                <a:ext uri="{FF2B5EF4-FFF2-40B4-BE49-F238E27FC236}">
                  <a16:creationId xmlns:a16="http://schemas.microsoft.com/office/drawing/2014/main" id="{3855FED8-087A-4ECA-B19E-7F86739CB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2" name="Freeform: Shape 24">
                <a:extLst>
                  <a:ext uri="{FF2B5EF4-FFF2-40B4-BE49-F238E27FC236}">
                    <a16:creationId xmlns:a16="http://schemas.microsoft.com/office/drawing/2014/main" id="{A926BA7E-AF91-486C-A25D-9D87EB199516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25">
                <a:extLst>
                  <a:ext uri="{FF2B5EF4-FFF2-40B4-BE49-F238E27FC236}">
                    <a16:creationId xmlns:a16="http://schemas.microsoft.com/office/drawing/2014/main" id="{86FE3C9D-35BA-4B6F-BA75-1B08C63477BB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26">
                <a:extLst>
                  <a:ext uri="{FF2B5EF4-FFF2-40B4-BE49-F238E27FC236}">
                    <a16:creationId xmlns:a16="http://schemas.microsoft.com/office/drawing/2014/main" id="{23288AEC-C6CA-4B67-910D-25E4BD97343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0">
                <a:extLst>
                  <a:ext uri="{FF2B5EF4-FFF2-40B4-BE49-F238E27FC236}">
                    <a16:creationId xmlns:a16="http://schemas.microsoft.com/office/drawing/2014/main" id="{6F549CCC-D405-4BA1-A232-C56449416BE9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31">
                <a:extLst>
                  <a:ext uri="{FF2B5EF4-FFF2-40B4-BE49-F238E27FC236}">
                    <a16:creationId xmlns:a16="http://schemas.microsoft.com/office/drawing/2014/main" id="{0173928B-6BE7-48C8-BC2D-FA9D803DE7F3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32">
                <a:extLst>
                  <a:ext uri="{FF2B5EF4-FFF2-40B4-BE49-F238E27FC236}">
                    <a16:creationId xmlns:a16="http://schemas.microsoft.com/office/drawing/2014/main" id="{15D84E21-7BFE-4F1A-AFFC-A624A12B4339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6">
                <a:extLst>
                  <a:ext uri="{FF2B5EF4-FFF2-40B4-BE49-F238E27FC236}">
                    <a16:creationId xmlns:a16="http://schemas.microsoft.com/office/drawing/2014/main" id="{2DEA3AAE-0C03-42C2-A70B-763D840692BB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1" name="Freeform: Shape 23">
              <a:extLst>
                <a:ext uri="{FF2B5EF4-FFF2-40B4-BE49-F238E27FC236}">
                  <a16:creationId xmlns:a16="http://schemas.microsoft.com/office/drawing/2014/main" id="{B7386810-4CAD-4571-8758-D163D51A48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CE235D5-C9A4-4BE8-BA73-CB43044C0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2124766"/>
            <a:ext cx="1828800" cy="27432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335D8-9532-4971-B398-4A92330E0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08521" y="2120360"/>
            <a:ext cx="1828800" cy="27432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A1F96-B917-4C7C-AC49-6F5A63D2D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842" y="2115954"/>
            <a:ext cx="1828800" cy="2743200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092F025-DDF7-4E7F-8D91-219F785DC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49163" y="2111548"/>
            <a:ext cx="1828800" cy="2743200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1C09E-D15F-45A5-B238-7BCA8F43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484" y="2129173"/>
            <a:ext cx="1828800" cy="274320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30" name="Online Image Placeholder 28">
            <a:extLst>
              <a:ext uri="{FF2B5EF4-FFF2-40B4-BE49-F238E27FC236}">
                <a16:creationId xmlns:a16="http://schemas.microsoft.com/office/drawing/2014/main" id="{4C52CFE3-834C-47CD-B83D-EE3E9BDF7EB0}"/>
              </a:ext>
            </a:extLst>
          </p:cNvPr>
          <p:cNvSpPr>
            <a:spLocks noGrp="1"/>
          </p:cNvSpPr>
          <p:nvPr>
            <p:ph type="clipArt" sz="quarter" idx="14" hasCustomPrompt="1"/>
          </p:nvPr>
        </p:nvSpPr>
        <p:spPr>
          <a:xfrm>
            <a:off x="1408176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1982BCC9-60AF-46F4-9F98-66B6A4EECD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2688" y="3364992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9F8538CE-C709-4E03-BEA0-595C483288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3450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9" name="Online Image Placeholder 28">
            <a:extLst>
              <a:ext uri="{FF2B5EF4-FFF2-40B4-BE49-F238E27FC236}">
                <a16:creationId xmlns:a16="http://schemas.microsoft.com/office/drawing/2014/main" id="{DBF1F06A-E008-4A1F-B15D-8B17A96843C4}"/>
              </a:ext>
            </a:extLst>
          </p:cNvPr>
          <p:cNvSpPr>
            <a:spLocks noGrp="1"/>
          </p:cNvSpPr>
          <p:nvPr>
            <p:ph type="clipArt" sz="quarter" idx="13" hasCustomPrompt="1"/>
          </p:nvPr>
        </p:nvSpPr>
        <p:spPr>
          <a:xfrm>
            <a:off x="3584448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38" name="Text Placeholder 34">
            <a:extLst>
              <a:ext uri="{FF2B5EF4-FFF2-40B4-BE49-F238E27FC236}">
                <a16:creationId xmlns:a16="http://schemas.microsoft.com/office/drawing/2014/main" id="{22E02583-A68C-461F-A7EA-CCB799FF8CE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99816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39" name="Text Placeholder 36">
            <a:extLst>
              <a:ext uri="{FF2B5EF4-FFF2-40B4-BE49-F238E27FC236}">
                <a16:creationId xmlns:a16="http://schemas.microsoft.com/office/drawing/2014/main" id="{28AFEAEF-5DBC-4899-A91D-67ACF62EE8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99816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1" name="Online Image Placeholder 28">
            <a:extLst>
              <a:ext uri="{FF2B5EF4-FFF2-40B4-BE49-F238E27FC236}">
                <a16:creationId xmlns:a16="http://schemas.microsoft.com/office/drawing/2014/main" id="{4E80734C-00E1-4859-9CBC-72F685ED3ECA}"/>
              </a:ext>
            </a:extLst>
          </p:cNvPr>
          <p:cNvSpPr>
            <a:spLocks noGrp="1"/>
          </p:cNvSpPr>
          <p:nvPr>
            <p:ph type="clipArt" sz="quarter" idx="15" hasCustomPrompt="1"/>
          </p:nvPr>
        </p:nvSpPr>
        <p:spPr>
          <a:xfrm>
            <a:off x="5751576" y="2423160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40" name="Text Placeholder 34">
            <a:extLst>
              <a:ext uri="{FF2B5EF4-FFF2-40B4-BE49-F238E27FC236}">
                <a16:creationId xmlns:a16="http://schemas.microsoft.com/office/drawing/2014/main" id="{2BCDF99A-2A2D-450C-A2EC-855BF8CF34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6944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F9B9826B-7B62-4748-A213-35BC39ABA1B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66944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2" name="Online Image Placeholder 28">
            <a:extLst>
              <a:ext uri="{FF2B5EF4-FFF2-40B4-BE49-F238E27FC236}">
                <a16:creationId xmlns:a16="http://schemas.microsoft.com/office/drawing/2014/main" id="{A4C3FC1B-B692-43CB-A148-E1C8F5215715}"/>
              </a:ext>
            </a:extLst>
          </p:cNvPr>
          <p:cNvSpPr>
            <a:spLocks noGrp="1"/>
          </p:cNvSpPr>
          <p:nvPr>
            <p:ph type="clipArt" sz="quarter" idx="16" hasCustomPrompt="1"/>
          </p:nvPr>
        </p:nvSpPr>
        <p:spPr>
          <a:xfrm>
            <a:off x="7964424" y="2459736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42" name="Text Placeholder 34">
            <a:extLst>
              <a:ext uri="{FF2B5EF4-FFF2-40B4-BE49-F238E27FC236}">
                <a16:creationId xmlns:a16="http://schemas.microsoft.com/office/drawing/2014/main" id="{6F67F147-F73B-41A8-BDE9-C0362A2496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43216" y="33558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3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3" name="Text Placeholder 36">
            <a:extLst>
              <a:ext uri="{FF2B5EF4-FFF2-40B4-BE49-F238E27FC236}">
                <a16:creationId xmlns:a16="http://schemas.microsoft.com/office/drawing/2014/main" id="{05CCB676-6291-4B66-8B0C-D2807FFDC0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43216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3" name="Online Image Placeholder 28">
            <a:extLst>
              <a:ext uri="{FF2B5EF4-FFF2-40B4-BE49-F238E27FC236}">
                <a16:creationId xmlns:a16="http://schemas.microsoft.com/office/drawing/2014/main" id="{FE385F6E-CA59-470E-B2EE-A9275BD02513}"/>
              </a:ext>
            </a:extLst>
          </p:cNvPr>
          <p:cNvSpPr>
            <a:spLocks noGrp="1"/>
          </p:cNvSpPr>
          <p:nvPr>
            <p:ph type="clipArt" sz="quarter" idx="17" hasCustomPrompt="1"/>
          </p:nvPr>
        </p:nvSpPr>
        <p:spPr>
          <a:xfrm>
            <a:off x="10085832" y="2459736"/>
            <a:ext cx="685800" cy="685800"/>
          </a:xfrm>
        </p:spPr>
        <p:txBody>
          <a:bodyPr rtlCol="0">
            <a:normAutofit/>
          </a:bodyPr>
          <a:lstStyle>
            <a:lvl1pPr>
              <a:defRPr sz="1000"/>
            </a:lvl1pPr>
          </a:lstStyle>
          <a:p>
            <a:pPr rtl="0"/>
            <a:r>
              <a:rPr lang="en-GB" noProof="0" dirty="0"/>
              <a:t>Icon</a:t>
            </a:r>
          </a:p>
        </p:txBody>
      </p:sp>
      <p:sp>
        <p:nvSpPr>
          <p:cNvPr id="44" name="Text Placeholder 34">
            <a:extLst>
              <a:ext uri="{FF2B5EF4-FFF2-40B4-BE49-F238E27FC236}">
                <a16:creationId xmlns:a16="http://schemas.microsoft.com/office/drawing/2014/main" id="{ED597C6A-309C-4388-AD51-3CA4C7D3229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10344" y="3359348"/>
            <a:ext cx="1645920" cy="310896"/>
          </a:xfrm>
        </p:spPr>
        <p:txBody>
          <a:bodyPr rtlCol="0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TO ADD TITLE</a:t>
            </a:r>
          </a:p>
        </p:txBody>
      </p:sp>
      <p:sp>
        <p:nvSpPr>
          <p:cNvPr id="45" name="Text Placeholder 36">
            <a:extLst>
              <a:ext uri="{FF2B5EF4-FFF2-40B4-BE49-F238E27FC236}">
                <a16:creationId xmlns:a16="http://schemas.microsoft.com/office/drawing/2014/main" id="{4FAEDD7A-7EFF-4683-B485-0E7C891E84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10344" y="3721516"/>
            <a:ext cx="1645920" cy="832104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8656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3BA1E84-270B-4FFF-AE2D-1118555EA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3492029"/>
            <a:ext cx="1045824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276568E-688A-4E48-A2E2-309074BB84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F7B45EFE-7518-4339-BC12-BDB6AE6B45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6048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90914F75-CCEE-4A83-B123-C63AEE5591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61704" y="233172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F457D21-9E5C-42C3-B963-EB5C573E47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69848" y="2825496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85718815-3BB8-4E88-99D1-02A1711B5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5504" y="2816352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A2791BA3-A25E-47AA-BE4F-061E394945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81160" y="2825496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7F9C1F7-7C6C-4753-971D-57FC507D0C2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27248" y="3895344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9" name="Text Placeholder 20">
            <a:extLst>
              <a:ext uri="{FF2B5EF4-FFF2-40B4-BE49-F238E27FC236}">
                <a16:creationId xmlns:a16="http://schemas.microsoft.com/office/drawing/2014/main" id="{25B6F234-5859-479D-A644-428DF67067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32904" y="3895344"/>
            <a:ext cx="1828800" cy="310896"/>
          </a:xfrm>
        </p:spPr>
        <p:txBody>
          <a:bodyPr rtlCol="0" anchor="ctr" anchorCtr="1">
            <a:noAutofit/>
          </a:bodyPr>
          <a:lstStyle>
            <a:lvl1pPr marL="0" indent="0" algn="ctr">
              <a:buNone/>
              <a:defRPr sz="14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n-GB" noProof="0"/>
              <a:t>CLICK ADD TITLE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241AC019-59F4-46A4-A11D-8961BADF3B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98648" y="420624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BDB73453-5E3B-4D0C-A15D-1D4D97053A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86016" y="4206240"/>
            <a:ext cx="228600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67233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448" y="365125"/>
            <a:ext cx="8353426" cy="1325563"/>
          </a:xfrm>
        </p:spPr>
        <p:txBody>
          <a:bodyPr rtlCol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D9DEB19-D619-47AB-BE94-FA3DDA46008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44952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84448" y="1681163"/>
            <a:ext cx="3483864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84448" y="2505075"/>
            <a:ext cx="3483864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543800" y="1681163"/>
            <a:ext cx="3483864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43800" y="2505075"/>
            <a:ext cx="3483864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12" name="Bottom Right">
            <a:extLst>
              <a:ext uri="{FF2B5EF4-FFF2-40B4-BE49-F238E27FC236}">
                <a16:creationId xmlns:a16="http://schemas.microsoft.com/office/drawing/2014/main" id="{1667A1E8-3018-4001-B0FE-0B4326132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13" name="Graphic 157">
              <a:extLst>
                <a:ext uri="{FF2B5EF4-FFF2-40B4-BE49-F238E27FC236}">
                  <a16:creationId xmlns:a16="http://schemas.microsoft.com/office/drawing/2014/main" id="{5AFF63E6-DC17-46C3-B823-1137AE864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5" name="Freeform: Shape 24">
                <a:extLst>
                  <a:ext uri="{FF2B5EF4-FFF2-40B4-BE49-F238E27FC236}">
                    <a16:creationId xmlns:a16="http://schemas.microsoft.com/office/drawing/2014/main" id="{337E26D2-F396-484E-B772-EDD11744E222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6" name="Freeform: Shape 25">
                <a:extLst>
                  <a:ext uri="{FF2B5EF4-FFF2-40B4-BE49-F238E27FC236}">
                    <a16:creationId xmlns:a16="http://schemas.microsoft.com/office/drawing/2014/main" id="{7BD51612-9C68-492F-8EDA-AC9CD665B427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7" name="Freeform: Shape 26">
                <a:extLst>
                  <a:ext uri="{FF2B5EF4-FFF2-40B4-BE49-F238E27FC236}">
                    <a16:creationId xmlns:a16="http://schemas.microsoft.com/office/drawing/2014/main" id="{E200DEED-F771-4E37-B642-842E84B1043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8" name="Freeform: Shape 30">
                <a:extLst>
                  <a:ext uri="{FF2B5EF4-FFF2-40B4-BE49-F238E27FC236}">
                    <a16:creationId xmlns:a16="http://schemas.microsoft.com/office/drawing/2014/main" id="{9BBD781A-81EA-4C52-B45D-365CF3F5138F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9" name="Freeform: Shape 31">
                <a:extLst>
                  <a:ext uri="{FF2B5EF4-FFF2-40B4-BE49-F238E27FC236}">
                    <a16:creationId xmlns:a16="http://schemas.microsoft.com/office/drawing/2014/main" id="{731704AC-9126-464E-93BF-913A8724D55E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0" name="Freeform: Shape 32">
                <a:extLst>
                  <a:ext uri="{FF2B5EF4-FFF2-40B4-BE49-F238E27FC236}">
                    <a16:creationId xmlns:a16="http://schemas.microsoft.com/office/drawing/2014/main" id="{E9C4B9D4-017F-48C9-83EE-067D4C23D562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1" name="Freeform: Shape 36">
                <a:extLst>
                  <a:ext uri="{FF2B5EF4-FFF2-40B4-BE49-F238E27FC236}">
                    <a16:creationId xmlns:a16="http://schemas.microsoft.com/office/drawing/2014/main" id="{A2549C88-4C09-431B-A746-6BB8F330F562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14" name="Freeform: Shape 23">
              <a:extLst>
                <a:ext uri="{FF2B5EF4-FFF2-40B4-BE49-F238E27FC236}">
                  <a16:creationId xmlns:a16="http://schemas.microsoft.com/office/drawing/2014/main" id="{B09360BE-E702-4312-BDC3-0EE6422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03787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8353426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2963" y="168116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82963" y="250507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156" y="168116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4125" y="250507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05BF5CB-E607-49B6-8E54-0228DEF8D7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77350" y="1700213"/>
            <a:ext cx="25146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24901FC4-51BF-47FB-B851-F155DE9683E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277350" y="2524125"/>
            <a:ext cx="2514600" cy="3474720"/>
          </a:xfrm>
        </p:spPr>
        <p:txBody>
          <a:bodyPr rtlCol="0">
            <a:normAutofit/>
          </a:bodyPr>
          <a:lstStyle>
            <a:lvl1pPr>
              <a:lnSpc>
                <a:spcPts val="2400"/>
              </a:lnSpc>
              <a:defRPr sz="1600"/>
            </a:lvl1pPr>
            <a:lvl2pPr>
              <a:lnSpc>
                <a:spcPts val="2400"/>
              </a:lnSpc>
              <a:defRPr sz="1600"/>
            </a:lvl2pPr>
            <a:lvl3pPr>
              <a:lnSpc>
                <a:spcPts val="2400"/>
              </a:lnSpc>
              <a:defRPr sz="1600"/>
            </a:lvl3pPr>
            <a:lvl4pPr>
              <a:lnSpc>
                <a:spcPts val="2400"/>
              </a:lnSpc>
              <a:defRPr sz="1600"/>
            </a:lvl4pPr>
            <a:lvl5pPr>
              <a:lnSpc>
                <a:spcPts val="2400"/>
              </a:lnSpc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5AFEAD74-7425-4451-A543-90F45CAA4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9" y="-1"/>
            <a:ext cx="3877660" cy="590658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A0739BDD-AE24-4A98-99C5-D6619F67A5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FEFC06E6-3363-4CDB-B79D-CCF531848BB5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90FB7A8-0E58-4D7D-A300-987F589B44E2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36269E94-7431-4473-8972-931287C80A43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808D1C61-DD5B-416A-9D5F-C40FD9778392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94CB37AC-18BA-4C73-AE9D-1EAFBF960AE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25C8DE62-8360-46F6-B646-7EB8E119A2D4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57E333B6-C870-4773-862B-65B9C65AF1ED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825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48272" y="401416"/>
            <a:ext cx="4572000" cy="1325563"/>
          </a:xfrm>
        </p:spPr>
        <p:txBody>
          <a:bodyPr rtlCol="0" anchor="b" anchorCtr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059936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48256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48272" y="2084832"/>
            <a:ext cx="4572000" cy="4134993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60A5D944-41DB-4CFC-97C1-6C7FF8DF373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20XX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C52FEBB2-7D11-41E4-8284-A3119240C7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7D4BD90C-0DE3-488B-B828-BDBF5717EA8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41581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606040"/>
            <a:ext cx="3924300" cy="1325563"/>
          </a:xfrm>
        </p:spPr>
        <p:txBody>
          <a:bodyPr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552700" cy="2066071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8B39AA2A-DA2A-4F98-A265-15F8F0D8D450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841248" y="6356350"/>
            <a:ext cx="1828800" cy="365125"/>
          </a:xfrm>
        </p:spPr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D4140094-ECC6-407A-A2FF-98257769FD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315723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7019F04-21A7-41F6-B916-F4F94E744D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2952" y="0"/>
            <a:ext cx="60990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56CC7D2E-562C-4512-9957-8C1B0A06F6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14" name="Top Right">
            <a:extLst>
              <a:ext uri="{FF2B5EF4-FFF2-40B4-BE49-F238E27FC236}">
                <a16:creationId xmlns:a16="http://schemas.microsoft.com/office/drawing/2014/main" id="{7DCF5A23-16BE-4FF7-8562-4B9CD64FB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50" y="-1"/>
            <a:ext cx="2768446" cy="4486275"/>
            <a:chOff x="10849" y="-3086"/>
            <a:chExt cx="2198951" cy="3349518"/>
          </a:xfrm>
        </p:grpSpPr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30E8856-48C1-4FFD-9BC1-360BCDEC0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en-GB" noProof="0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0950DAF3-AE2C-43D7-884D-F377394DBC57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49552E91-169E-43A2-8337-361B09B2ECE1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2">
              <a:extLst>
                <a:ext uri="{FF2B5EF4-FFF2-40B4-BE49-F238E27FC236}">
                  <a16:creationId xmlns:a16="http://schemas.microsoft.com/office/drawing/2014/main" id="{4F38336D-53FF-4098-A32C-E01EF18D47C5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9" name="Freeform: Shape 13">
              <a:extLst>
                <a:ext uri="{FF2B5EF4-FFF2-40B4-BE49-F238E27FC236}">
                  <a16:creationId xmlns:a16="http://schemas.microsoft.com/office/drawing/2014/main" id="{C78446BA-74A6-401A-BC2F-8B0BB17F7E1D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3C401887-78BB-448B-80F1-C8D99C8F25B4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1" name="Freeform: Shape 15">
              <a:extLst>
                <a:ext uri="{FF2B5EF4-FFF2-40B4-BE49-F238E27FC236}">
                  <a16:creationId xmlns:a16="http://schemas.microsoft.com/office/drawing/2014/main" id="{44DEADB1-ECC3-4C91-8A42-4B8440DEA49B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22" name="Freeform: Shape 16">
              <a:extLst>
                <a:ext uri="{FF2B5EF4-FFF2-40B4-BE49-F238E27FC236}">
                  <a16:creationId xmlns:a16="http://schemas.microsoft.com/office/drawing/2014/main" id="{47CC59C4-2B0F-4C73-ABC9-BB2A900B44AB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95923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4C3CA-7962-4B8E-8004-FBD88F0E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940682-7091-4427-B158-074D4A471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C39E44-C8F5-4FD0-8345-FA295CEA6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8B0A9B-526A-4C0F-9112-3130C41A5DD8}"/>
              </a:ext>
            </a:extLst>
          </p:cNvPr>
          <p:cNvSpPr/>
          <p:nvPr userDrawn="1"/>
        </p:nvSpPr>
        <p:spPr>
          <a:xfrm>
            <a:off x="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0B472D-4A4C-4AF9-86F1-E43C02D1B18D}"/>
              </a:ext>
            </a:extLst>
          </p:cNvPr>
          <p:cNvSpPr/>
          <p:nvPr userDrawn="1"/>
        </p:nvSpPr>
        <p:spPr>
          <a:xfrm>
            <a:off x="4044950" y="7628569"/>
            <a:ext cx="4038600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B530FA-24B1-40EC-A3FE-19C912C40F2C}"/>
              </a:ext>
            </a:extLst>
          </p:cNvPr>
          <p:cNvSpPr/>
          <p:nvPr userDrawn="1"/>
        </p:nvSpPr>
        <p:spPr>
          <a:xfrm>
            <a:off x="8115300" y="7628569"/>
            <a:ext cx="4038600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39AFF2-4D18-4B42-A6B8-58FABF72093B}"/>
              </a:ext>
            </a:extLst>
          </p:cNvPr>
          <p:cNvSpPr/>
          <p:nvPr userDrawn="1"/>
        </p:nvSpPr>
        <p:spPr>
          <a:xfrm>
            <a:off x="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4E7FA2-CE13-4C5E-96C1-770D8B206A7A}"/>
              </a:ext>
            </a:extLst>
          </p:cNvPr>
          <p:cNvSpPr/>
          <p:nvPr userDrawn="1"/>
        </p:nvSpPr>
        <p:spPr>
          <a:xfrm>
            <a:off x="3048001" y="-984316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7F1754-1A1C-4B4B-96CE-B31AB810622B}"/>
              </a:ext>
            </a:extLst>
          </p:cNvPr>
          <p:cNvSpPr/>
          <p:nvPr userDrawn="1"/>
        </p:nvSpPr>
        <p:spPr>
          <a:xfrm>
            <a:off x="6096000" y="-990138"/>
            <a:ext cx="3047999" cy="164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A747AC-FBCD-401F-85D9-F585917BEF6B}"/>
              </a:ext>
            </a:extLst>
          </p:cNvPr>
          <p:cNvSpPr/>
          <p:nvPr userDrawn="1"/>
        </p:nvSpPr>
        <p:spPr>
          <a:xfrm>
            <a:off x="9143999" y="-989389"/>
            <a:ext cx="3047999" cy="164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43841-AE0F-41C9-97CC-D11B02495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Top Right">
            <a:extLst>
              <a:ext uri="{FF2B5EF4-FFF2-40B4-BE49-F238E27FC236}">
                <a16:creationId xmlns:a16="http://schemas.microsoft.com/office/drawing/2014/main" id="{BACCE7B0-8D06-4252-8429-A339167D2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>
            <a:off x="1975339" y="2702248"/>
            <a:ext cx="2062373" cy="4155752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23D7796B-4F31-43D2-9935-135F7251B352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023B3E92-CF7A-41F8-A5D4-FDD8C26708DC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2194F273-6079-4D58-A510-0EBF4227520D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AEC3FE6A-D4E9-4F9B-B689-9C5BF9326B6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B52D8E87-7BE8-4B9B-B18D-68C99705EECD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6958AF13-A360-492B-8F33-E0608A11E679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337AF046-BF07-462B-82F1-2215317CC3A6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2552700" cy="1325563"/>
          </a:xfrm>
        </p:spPr>
        <p:txBody>
          <a:bodyPr rtlCol="0">
            <a:noAutofit/>
          </a:bodyPr>
          <a:lstStyle>
            <a:lvl1pPr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3"/>
            <a:ext cx="2552700" cy="2696918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1pPr>
            <a:lvl2pPr marL="4572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2pPr>
            <a:lvl3pPr marL="9144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3pPr>
            <a:lvl4pPr marL="13716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4pPr>
            <a:lvl5pPr marL="1828800" indent="0">
              <a:lnSpc>
                <a:spcPts val="22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A1F8D2B3-30A8-4B83-A5C0-C99EF893420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713A46-E629-418A-9E89-B20468B63A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35552" y="0"/>
            <a:ext cx="81564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027371-9F9C-42B2-9592-42A983992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0" name="Slide Number Placeholder 8">
            <a:extLst>
              <a:ext uri="{FF2B5EF4-FFF2-40B4-BE49-F238E27FC236}">
                <a16:creationId xmlns:a16="http://schemas.microsoft.com/office/drawing/2014/main" id="{AD277C46-5330-47A5-B42E-8A406D22662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754469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093048-98A4-4EE6-A653-11BF380C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81000"/>
            <a:ext cx="4572000" cy="1325563"/>
          </a:xfrm>
        </p:spPr>
        <p:txBody>
          <a:bodyPr rtlCol="0">
            <a:normAutofit/>
          </a:bodyPr>
          <a:lstStyle>
            <a:lvl1pPr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F77331-6002-494B-B704-DDA9DEBB6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1789112"/>
            <a:ext cx="4572000" cy="4166519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6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1717D704-6E87-4C09-AB8E-78E9D5F7395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6445CE96-5361-47BD-A601-9A41E497963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132064" y="0"/>
            <a:ext cx="4059936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184B2061-5123-4D27-826E-8B5E6F98AA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5471" y="1412748"/>
            <a:ext cx="4041648" cy="4032504"/>
          </a:xfrm>
          <a:solidFill>
            <a:schemeClr val="accent5"/>
          </a:solidFill>
          <a:ln w="101600">
            <a:solidFill>
              <a:schemeClr val="bg1"/>
            </a:solidFill>
          </a:ln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7235C1BB-4D36-4657-8084-ED52E2DBF34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830BDA30-4954-480D-9CDA-DFEC700B4BA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4399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74920"/>
            <a:ext cx="10515600" cy="603504"/>
          </a:xfrm>
        </p:spPr>
        <p:txBody>
          <a:bodyPr rtlCol="0" anchor="b">
            <a:normAutofit/>
          </a:bodyPr>
          <a:lstStyle>
            <a:lvl1pPr algn="ctr">
              <a:defRPr sz="3000" baseline="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678D0D-E7C0-4B71-92B6-4809F88B7A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72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742432"/>
            <a:ext cx="10515600" cy="36576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19" name="Bottom Right">
            <a:extLst>
              <a:ext uri="{FF2B5EF4-FFF2-40B4-BE49-F238E27FC236}">
                <a16:creationId xmlns:a16="http://schemas.microsoft.com/office/drawing/2014/main" id="{9B4D6141-35CF-451D-BD01-FA735BAA3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20" name="Graphic 157">
              <a:extLst>
                <a:ext uri="{FF2B5EF4-FFF2-40B4-BE49-F238E27FC236}">
                  <a16:creationId xmlns:a16="http://schemas.microsoft.com/office/drawing/2014/main" id="{B322DFCF-90C7-4DBE-B29A-947503AAD1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22" name="Freeform: Shape 24">
                <a:extLst>
                  <a:ext uri="{FF2B5EF4-FFF2-40B4-BE49-F238E27FC236}">
                    <a16:creationId xmlns:a16="http://schemas.microsoft.com/office/drawing/2014/main" id="{F48A038F-FA3F-4515-8D04-97EF22E65817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3" name="Freeform: Shape 25">
                <a:extLst>
                  <a:ext uri="{FF2B5EF4-FFF2-40B4-BE49-F238E27FC236}">
                    <a16:creationId xmlns:a16="http://schemas.microsoft.com/office/drawing/2014/main" id="{8155636C-869C-4098-B5E6-7A6B4DB8B61D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4" name="Freeform: Shape 26">
                <a:extLst>
                  <a:ext uri="{FF2B5EF4-FFF2-40B4-BE49-F238E27FC236}">
                    <a16:creationId xmlns:a16="http://schemas.microsoft.com/office/drawing/2014/main" id="{0E4F1004-DF67-4659-A9F6-7B088CCA24A8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5" name="Freeform: Shape 30">
                <a:extLst>
                  <a:ext uri="{FF2B5EF4-FFF2-40B4-BE49-F238E27FC236}">
                    <a16:creationId xmlns:a16="http://schemas.microsoft.com/office/drawing/2014/main" id="{DE817514-787F-46B1-BA14-6DC30B01333A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6" name="Freeform: Shape 31">
                <a:extLst>
                  <a:ext uri="{FF2B5EF4-FFF2-40B4-BE49-F238E27FC236}">
                    <a16:creationId xmlns:a16="http://schemas.microsoft.com/office/drawing/2014/main" id="{19517BB1-651A-4460-87CD-207F8060759D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7" name="Freeform: Shape 32">
                <a:extLst>
                  <a:ext uri="{FF2B5EF4-FFF2-40B4-BE49-F238E27FC236}">
                    <a16:creationId xmlns:a16="http://schemas.microsoft.com/office/drawing/2014/main" id="{9C651D90-C3D5-4EDB-BE84-CFAF352CB560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28" name="Freeform: Shape 36">
                <a:extLst>
                  <a:ext uri="{FF2B5EF4-FFF2-40B4-BE49-F238E27FC236}">
                    <a16:creationId xmlns:a16="http://schemas.microsoft.com/office/drawing/2014/main" id="{DD986C4F-FAF9-4E46-AC0A-06859698AD6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21" name="Freeform: Shape 23">
              <a:extLst>
                <a:ext uri="{FF2B5EF4-FFF2-40B4-BE49-F238E27FC236}">
                  <a16:creationId xmlns:a16="http://schemas.microsoft.com/office/drawing/2014/main" id="{4338AACE-9CB3-4730-AE6B-8898D1E4D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FE96B313-012D-4870-B065-8F7E74251B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1829525"/>
            <a:ext cx="10505786" cy="4337913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6" name="Bottom Right">
            <a:extLst>
              <a:ext uri="{FF2B5EF4-FFF2-40B4-BE49-F238E27FC236}">
                <a16:creationId xmlns:a16="http://schemas.microsoft.com/office/drawing/2014/main" id="{3F4EA131-028B-4E70-968A-F18FD27D3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7" name="Graphic 157">
              <a:extLst>
                <a:ext uri="{FF2B5EF4-FFF2-40B4-BE49-F238E27FC236}">
                  <a16:creationId xmlns:a16="http://schemas.microsoft.com/office/drawing/2014/main" id="{35B6ADC5-2993-4C95-8FC0-E843BACAE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9" name="Freeform: Shape 24">
                <a:extLst>
                  <a:ext uri="{FF2B5EF4-FFF2-40B4-BE49-F238E27FC236}">
                    <a16:creationId xmlns:a16="http://schemas.microsoft.com/office/drawing/2014/main" id="{174FA252-C254-4DAB-A71B-2263B4B5F97A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0" name="Freeform: Shape 25">
                <a:extLst>
                  <a:ext uri="{FF2B5EF4-FFF2-40B4-BE49-F238E27FC236}">
                    <a16:creationId xmlns:a16="http://schemas.microsoft.com/office/drawing/2014/main" id="{B8C83007-5E21-486E-9DBB-38D4DFA65B88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1" name="Freeform: Shape 26">
                <a:extLst>
                  <a:ext uri="{FF2B5EF4-FFF2-40B4-BE49-F238E27FC236}">
                    <a16:creationId xmlns:a16="http://schemas.microsoft.com/office/drawing/2014/main" id="{1CA85DBE-60A4-4A34-A031-ED1979A4BEA5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2" name="Freeform: Shape 30">
                <a:extLst>
                  <a:ext uri="{FF2B5EF4-FFF2-40B4-BE49-F238E27FC236}">
                    <a16:creationId xmlns:a16="http://schemas.microsoft.com/office/drawing/2014/main" id="{4438E01A-3963-4B12-94A1-C68FBA48D5EB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3" name="Freeform: Shape 31">
                <a:extLst>
                  <a:ext uri="{FF2B5EF4-FFF2-40B4-BE49-F238E27FC236}">
                    <a16:creationId xmlns:a16="http://schemas.microsoft.com/office/drawing/2014/main" id="{0EDE04B1-4206-4F98-AD4E-C7F4E612668C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4" name="Freeform: Shape 32">
                <a:extLst>
                  <a:ext uri="{FF2B5EF4-FFF2-40B4-BE49-F238E27FC236}">
                    <a16:creationId xmlns:a16="http://schemas.microsoft.com/office/drawing/2014/main" id="{13D5B5F8-89AD-4F43-BD6E-2066CC4A486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15" name="Freeform: Shape 36">
                <a:extLst>
                  <a:ext uri="{FF2B5EF4-FFF2-40B4-BE49-F238E27FC236}">
                    <a16:creationId xmlns:a16="http://schemas.microsoft.com/office/drawing/2014/main" id="{3F74D39B-7972-40FC-B9BA-41B1C9C31C4C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8" name="Freeform: Shape 23">
              <a:extLst>
                <a:ext uri="{FF2B5EF4-FFF2-40B4-BE49-F238E27FC236}">
                  <a16:creationId xmlns:a16="http://schemas.microsoft.com/office/drawing/2014/main" id="{85043687-D36C-4351-BB73-5FD8143B1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9360AE7-EA24-46DC-9539-F79F9E58EE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8964" y="2060002"/>
            <a:ext cx="10515311" cy="3280037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7901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848" y="1719072"/>
            <a:ext cx="4709160" cy="2926080"/>
          </a:xfrm>
        </p:spPr>
        <p:txBody>
          <a:bodyPr rtlCol="0" anchor="b" anchorCtr="0">
            <a:normAutofit/>
          </a:bodyPr>
          <a:lstStyle>
            <a:lvl1pPr>
              <a:lnSpc>
                <a:spcPts val="4000"/>
              </a:lnSpc>
              <a:defRPr sz="2800" spc="20" baseline="0">
                <a:latin typeface="+mn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8A46BD-7BF9-45FF-8B9B-6269F3313E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9048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320F30-F8B4-4ECD-B95C-9CEA2FB06F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4848" y="4864608"/>
            <a:ext cx="470916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6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2pPr>
            <a:lvl3pPr marL="9144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3pPr>
            <a:lvl4pPr marL="13716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4pPr>
            <a:lvl5pPr marL="1828800" indent="0">
              <a:lnSpc>
                <a:spcPts val="20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9" name="Date Placeholder 6">
            <a:extLst>
              <a:ext uri="{FF2B5EF4-FFF2-40B4-BE49-F238E27FC236}">
                <a16:creationId xmlns:a16="http://schemas.microsoft.com/office/drawing/2014/main" id="{D70719F9-FF81-4368-9918-F7F8C83EEACE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41248" y="6356350"/>
            <a:ext cx="1828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20XX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82554244-AFE2-4E78-B199-C2315AE10B2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6345609" y="6356350"/>
            <a:ext cx="274320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37031" y="6356350"/>
            <a:ext cx="18288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  <p:grpSp>
        <p:nvGrpSpPr>
          <p:cNvPr id="9" name="Top Right">
            <a:extLst>
              <a:ext uri="{FF2B5EF4-FFF2-40B4-BE49-F238E27FC236}">
                <a16:creationId xmlns:a16="http://schemas.microsoft.com/office/drawing/2014/main" id="{9C4825FE-0798-4C51-9649-7A9C4DE1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0154652" y="-8827"/>
            <a:ext cx="2037346" cy="3747453"/>
            <a:chOff x="10849" y="15178"/>
            <a:chExt cx="2198951" cy="3331254"/>
          </a:xfrm>
        </p:grpSpPr>
        <p:sp>
          <p:nvSpPr>
            <p:cNvPr id="12" name="Freeform: Shape 10">
              <a:extLst>
                <a:ext uri="{FF2B5EF4-FFF2-40B4-BE49-F238E27FC236}">
                  <a16:creationId xmlns:a16="http://schemas.microsoft.com/office/drawing/2014/main" id="{822B9B6C-AA13-4DF1-A092-D39EAEFA9051}"/>
                </a:ext>
              </a:extLst>
            </p:cNvPr>
            <p:cNvSpPr/>
            <p:nvPr/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3" name="Freeform: Shape 11">
              <a:extLst>
                <a:ext uri="{FF2B5EF4-FFF2-40B4-BE49-F238E27FC236}">
                  <a16:creationId xmlns:a16="http://schemas.microsoft.com/office/drawing/2014/main" id="{29B894B3-83A9-4074-93F1-DCC2A9A1CA30}"/>
                </a:ext>
              </a:extLst>
            </p:cNvPr>
            <p:cNvSpPr/>
            <p:nvPr/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4" name="Freeform: Shape 12">
              <a:extLst>
                <a:ext uri="{FF2B5EF4-FFF2-40B4-BE49-F238E27FC236}">
                  <a16:creationId xmlns:a16="http://schemas.microsoft.com/office/drawing/2014/main" id="{CB9B20C6-7251-4040-8920-FCE1AFC00F22}"/>
                </a:ext>
              </a:extLst>
            </p:cNvPr>
            <p:cNvSpPr/>
            <p:nvPr/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5" name="Freeform: Shape 13">
              <a:extLst>
                <a:ext uri="{FF2B5EF4-FFF2-40B4-BE49-F238E27FC236}">
                  <a16:creationId xmlns:a16="http://schemas.microsoft.com/office/drawing/2014/main" id="{4B278924-B03A-46BD-86D3-23814F354DAB}"/>
                </a:ext>
              </a:extLst>
            </p:cNvPr>
            <p:cNvSpPr/>
            <p:nvPr/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6" name="Freeform: Shape 14">
              <a:extLst>
                <a:ext uri="{FF2B5EF4-FFF2-40B4-BE49-F238E27FC236}">
                  <a16:creationId xmlns:a16="http://schemas.microsoft.com/office/drawing/2014/main" id="{60BB8FCC-3D93-47A8-AB4F-BDA9764AD1CB}"/>
                </a:ext>
              </a:extLst>
            </p:cNvPr>
            <p:cNvSpPr/>
            <p:nvPr/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7" name="Freeform: Shape 15">
              <a:extLst>
                <a:ext uri="{FF2B5EF4-FFF2-40B4-BE49-F238E27FC236}">
                  <a16:creationId xmlns:a16="http://schemas.microsoft.com/office/drawing/2014/main" id="{5BA303AA-6543-47AD-BDCE-99EA5718C682}"/>
                </a:ext>
              </a:extLst>
            </p:cNvPr>
            <p:cNvSpPr/>
            <p:nvPr/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  <p:sp>
          <p:nvSpPr>
            <p:cNvPr id="18" name="Freeform: Shape 16">
              <a:extLst>
                <a:ext uri="{FF2B5EF4-FFF2-40B4-BE49-F238E27FC236}">
                  <a16:creationId xmlns:a16="http://schemas.microsoft.com/office/drawing/2014/main" id="{CE322720-E7C1-458D-A1F7-DE4A9F9E6433}"/>
                </a:ext>
              </a:extLst>
            </p:cNvPr>
            <p:cNvSpPr/>
            <p:nvPr/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pPr rtl="0"/>
              <a:endParaRPr lang="en-GB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24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E2735E56-216C-4BA9-B611-54BE87E4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 rtlCol="0"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95928" y="923544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95928" y="2752344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95928" y="3072384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EE7ECEE8-59DE-4E85-A8C7-51F1919C75A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0728" y="923544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D97FB821-8CBF-4A4F-B0B9-A06969A9637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10728" y="2752344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CD848540-6394-46BF-83DE-84862EC7C89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10728" y="3072384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1" name="Picture Placeholder 23">
            <a:extLst>
              <a:ext uri="{FF2B5EF4-FFF2-40B4-BE49-F238E27FC236}">
                <a16:creationId xmlns:a16="http://schemas.microsoft.com/office/drawing/2014/main" id="{AA8489A7-C95E-4BD6-A6DA-48D8AD7905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995928" y="3657600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52CC8864-A662-4E73-A14D-A4E610269D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95928" y="5468112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548CD837-2123-4EC2-B247-12AACAD5C8B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995928" y="5779008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A30C89E-0A33-4198-A183-7C0A4BD2FF9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10728" y="3657600"/>
            <a:ext cx="3383280" cy="169164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C04926A4-C940-425C-86F4-9DA0FCF3E45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10728" y="5468112"/>
            <a:ext cx="3346704" cy="265176"/>
          </a:xfrm>
        </p:spPr>
        <p:txBody>
          <a:bodyPr lIns="0" tIns="0" rIns="0" bIns="0" rtlCol="0"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6" name="Text Placeholder 28">
            <a:extLst>
              <a:ext uri="{FF2B5EF4-FFF2-40B4-BE49-F238E27FC236}">
                <a16:creationId xmlns:a16="http://schemas.microsoft.com/office/drawing/2014/main" id="{02468BEF-BD57-4418-9C05-3675010184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110728" y="5779008"/>
            <a:ext cx="3346704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grpSp>
        <p:nvGrpSpPr>
          <p:cNvPr id="38" name="Bottom Right">
            <a:extLst>
              <a:ext uri="{FF2B5EF4-FFF2-40B4-BE49-F238E27FC236}">
                <a16:creationId xmlns:a16="http://schemas.microsoft.com/office/drawing/2014/main" id="{B36FFE50-05C0-4942-89B8-DEE732CC3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39" name="Graphic 157">
              <a:extLst>
                <a:ext uri="{FF2B5EF4-FFF2-40B4-BE49-F238E27FC236}">
                  <a16:creationId xmlns:a16="http://schemas.microsoft.com/office/drawing/2014/main" id="{A0172B24-EE58-47CA-9252-3427B1FD3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1" name="Freeform: Shape 24">
                <a:extLst>
                  <a:ext uri="{FF2B5EF4-FFF2-40B4-BE49-F238E27FC236}">
                    <a16:creationId xmlns:a16="http://schemas.microsoft.com/office/drawing/2014/main" id="{8C675FC1-39D2-4629-BC15-4DE2B87A38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2" name="Freeform: Shape 25">
                <a:extLst>
                  <a:ext uri="{FF2B5EF4-FFF2-40B4-BE49-F238E27FC236}">
                    <a16:creationId xmlns:a16="http://schemas.microsoft.com/office/drawing/2014/main" id="{AD8E5605-F606-41F2-8FA0-0819ACE79B0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3" name="Freeform: Shape 26">
                <a:extLst>
                  <a:ext uri="{FF2B5EF4-FFF2-40B4-BE49-F238E27FC236}">
                    <a16:creationId xmlns:a16="http://schemas.microsoft.com/office/drawing/2014/main" id="{7B78C10B-193F-4033-B31B-9E56610D22F4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30">
                <a:extLst>
                  <a:ext uri="{FF2B5EF4-FFF2-40B4-BE49-F238E27FC236}">
                    <a16:creationId xmlns:a16="http://schemas.microsoft.com/office/drawing/2014/main" id="{F0624257-FB1D-4F83-9320-65F1651FDF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31">
                <a:extLst>
                  <a:ext uri="{FF2B5EF4-FFF2-40B4-BE49-F238E27FC236}">
                    <a16:creationId xmlns:a16="http://schemas.microsoft.com/office/drawing/2014/main" id="{B8CF1011-9F94-4FA3-A166-9C40E5E9ACA2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2">
                <a:extLst>
                  <a:ext uri="{FF2B5EF4-FFF2-40B4-BE49-F238E27FC236}">
                    <a16:creationId xmlns:a16="http://schemas.microsoft.com/office/drawing/2014/main" id="{45028FD8-E287-4787-BAD0-D5B4C5DB9AB8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6">
                <a:extLst>
                  <a:ext uri="{FF2B5EF4-FFF2-40B4-BE49-F238E27FC236}">
                    <a16:creationId xmlns:a16="http://schemas.microsoft.com/office/drawing/2014/main" id="{117B12D1-6969-4FC0-B274-5DFD143DEB78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0" name="Freeform: Shape 23">
              <a:extLst>
                <a:ext uri="{FF2B5EF4-FFF2-40B4-BE49-F238E27FC236}">
                  <a16:creationId xmlns:a16="http://schemas.microsoft.com/office/drawing/2014/main" id="{E51F424F-933D-4AE9-A7D4-47D30A8E4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8186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>
            <a:extLst>
              <a:ext uri="{FF2B5EF4-FFF2-40B4-BE49-F238E27FC236}">
                <a16:creationId xmlns:a16="http://schemas.microsoft.com/office/drawing/2014/main" id="{B49703BB-2651-4695-AEAC-09D07157C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 rtlCol="0">
            <a:normAutofit/>
          </a:bodyPr>
          <a:lstStyle>
            <a:lvl1pPr algn="l">
              <a:lnSpc>
                <a:spcPts val="4000"/>
              </a:lnSpc>
              <a:defRPr sz="3000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718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689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7660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63150" y="905256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52801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2800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61176CED-9BFE-4139-B6C8-10F9A4DD5F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34024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BB2D875B-8A2E-4BAA-87D2-8E96456A85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34023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85BF81E7-E1BD-4D1E-82F6-A7C0CDD6D5B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766050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B966330D-3F04-4061-A0B4-9AB5D36C68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766049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4" name="Text Placeholder 28">
            <a:extLst>
              <a:ext uri="{FF2B5EF4-FFF2-40B4-BE49-F238E27FC236}">
                <a16:creationId xmlns:a16="http://schemas.microsoft.com/office/drawing/2014/main" id="{3D67AFFF-E27F-41A0-8D71-544EA9CDAF6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963151" y="2441448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25" name="Text Placeholder 28">
            <a:extLst>
              <a:ext uri="{FF2B5EF4-FFF2-40B4-BE49-F238E27FC236}">
                <a16:creationId xmlns:a16="http://schemas.microsoft.com/office/drawing/2014/main" id="{165BC447-A277-4C10-8A24-D47C19A127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963150" y="27614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D38576C9-402D-4831-A0EF-BBCA80D73A7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3718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7C6F3EEF-659E-493F-AFB3-FCED6B1DF51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5689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8" name="Picture Placeholder 23">
            <a:extLst>
              <a:ext uri="{FF2B5EF4-FFF2-40B4-BE49-F238E27FC236}">
                <a16:creationId xmlns:a16="http://schemas.microsoft.com/office/drawing/2014/main" id="{979DF6BA-4DEB-48BE-B6A3-693B3E7BBA0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7660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29" name="Picture Placeholder 23">
            <a:extLst>
              <a:ext uri="{FF2B5EF4-FFF2-40B4-BE49-F238E27FC236}">
                <a16:creationId xmlns:a16="http://schemas.microsoft.com/office/drawing/2014/main" id="{5BBD9013-A1CA-4022-8094-3B41A258342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963150" y="3639312"/>
            <a:ext cx="1828800" cy="1371600"/>
          </a:xfrm>
          <a:solidFill>
            <a:schemeClr val="accent5"/>
          </a:solidFill>
        </p:spPr>
        <p:txBody>
          <a:bodyPr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F2248C56-00FA-4F0D-BF46-063951CCC5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52801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FEBC56-AFA3-4970-8BC5-C90EE1A9E68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52800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8CCCF04E-E04C-4AB1-9C53-B92D17F932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34024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219B05E2-B801-49E7-BB53-1DA62B85967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34023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A31D8B7D-D3A7-4B0C-8920-B72C7DDA44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050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C2A50E85-EEA7-44BE-9C60-F2F8E34A5D3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66049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786FCB93-7EDA-432A-9123-7F027D3530E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963151" y="5175504"/>
            <a:ext cx="1828800" cy="265176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spc="2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NAME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69394CE7-498A-4E40-A644-3E96C78BBAC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63150" y="5504688"/>
            <a:ext cx="1828800" cy="265176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000" b="0" spc="2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Title</a:t>
            </a:r>
          </a:p>
        </p:txBody>
      </p:sp>
      <p:grpSp>
        <p:nvGrpSpPr>
          <p:cNvPr id="40" name="Bottom Right">
            <a:extLst>
              <a:ext uri="{FF2B5EF4-FFF2-40B4-BE49-F238E27FC236}">
                <a16:creationId xmlns:a16="http://schemas.microsoft.com/office/drawing/2014/main" id="{7CC44202-D72A-410C-BDF3-D38B44459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0" y="3284231"/>
            <a:ext cx="3899905" cy="3581399"/>
            <a:chOff x="7980400" y="3276601"/>
            <a:chExt cx="4211600" cy="3581399"/>
          </a:xfrm>
        </p:grpSpPr>
        <p:grpSp>
          <p:nvGrpSpPr>
            <p:cNvPr id="41" name="Graphic 157">
              <a:extLst>
                <a:ext uri="{FF2B5EF4-FFF2-40B4-BE49-F238E27FC236}">
                  <a16:creationId xmlns:a16="http://schemas.microsoft.com/office/drawing/2014/main" id="{7256F1E1-6B3C-4A7D-A2DA-E78B8167AE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43" name="Freeform: Shape 24">
                <a:extLst>
                  <a:ext uri="{FF2B5EF4-FFF2-40B4-BE49-F238E27FC236}">
                    <a16:creationId xmlns:a16="http://schemas.microsoft.com/office/drawing/2014/main" id="{CBACE6E7-9D64-4E22-947B-A16BC13A495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4" name="Freeform: Shape 25">
                <a:extLst>
                  <a:ext uri="{FF2B5EF4-FFF2-40B4-BE49-F238E27FC236}">
                    <a16:creationId xmlns:a16="http://schemas.microsoft.com/office/drawing/2014/main" id="{312E2F0C-7DDA-46C1-8BFC-0CB6610ED2D6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5" name="Freeform: Shape 26">
                <a:extLst>
                  <a:ext uri="{FF2B5EF4-FFF2-40B4-BE49-F238E27FC236}">
                    <a16:creationId xmlns:a16="http://schemas.microsoft.com/office/drawing/2014/main" id="{B00BB558-C9D3-4865-9D7C-68080BD9BC5C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6" name="Freeform: Shape 30">
                <a:extLst>
                  <a:ext uri="{FF2B5EF4-FFF2-40B4-BE49-F238E27FC236}">
                    <a16:creationId xmlns:a16="http://schemas.microsoft.com/office/drawing/2014/main" id="{DE84E9D1-C6BC-4D0F-8E28-452D1A2D6348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7" name="Freeform: Shape 31">
                <a:extLst>
                  <a:ext uri="{FF2B5EF4-FFF2-40B4-BE49-F238E27FC236}">
                    <a16:creationId xmlns:a16="http://schemas.microsoft.com/office/drawing/2014/main" id="{7EBBCCB4-1809-40AD-91F6-39C28759E5E8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8" name="Freeform: Shape 32">
                <a:extLst>
                  <a:ext uri="{FF2B5EF4-FFF2-40B4-BE49-F238E27FC236}">
                    <a16:creationId xmlns:a16="http://schemas.microsoft.com/office/drawing/2014/main" id="{BA3FEF5E-47CD-4172-8DF6-02148A3725E4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  <p:sp>
            <p:nvSpPr>
              <p:cNvPr id="49" name="Freeform: Shape 36">
                <a:extLst>
                  <a:ext uri="{FF2B5EF4-FFF2-40B4-BE49-F238E27FC236}">
                    <a16:creationId xmlns:a16="http://schemas.microsoft.com/office/drawing/2014/main" id="{A0DB2A11-69BA-47A8-83C3-24DC12533D21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noProof="0" dirty="0"/>
              </a:p>
            </p:txBody>
          </p:sp>
        </p:grpSp>
        <p:sp>
          <p:nvSpPr>
            <p:cNvPr id="42" name="Freeform: Shape 23">
              <a:extLst>
                <a:ext uri="{FF2B5EF4-FFF2-40B4-BE49-F238E27FC236}">
                  <a16:creationId xmlns:a16="http://schemas.microsoft.com/office/drawing/2014/main" id="{03BB437D-6EF7-4ADF-B47F-C4F3AA64A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noProof="0" dirty="0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61659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81000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825625"/>
            <a:ext cx="10972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70" r:id="rId3"/>
    <p:sldLayoutId id="2147483651" r:id="rId4"/>
    <p:sldLayoutId id="2147483654" r:id="rId5"/>
    <p:sldLayoutId id="2147483673" r:id="rId6"/>
    <p:sldLayoutId id="2147483663" r:id="rId7"/>
    <p:sldLayoutId id="2147483667" r:id="rId8"/>
    <p:sldLayoutId id="2147483664" r:id="rId9"/>
    <p:sldLayoutId id="2147483671" r:id="rId10"/>
    <p:sldLayoutId id="2147483672" r:id="rId11"/>
    <p:sldLayoutId id="2147483662" r:id="rId12"/>
    <p:sldLayoutId id="2147483666" r:id="rId13"/>
    <p:sldLayoutId id="2147483660" r:id="rId14"/>
    <p:sldLayoutId id="2147483661" r:id="rId15"/>
    <p:sldLayoutId id="2147483652" r:id="rId16"/>
    <p:sldLayoutId id="2147483653" r:id="rId17"/>
    <p:sldLayoutId id="2147483655" r:id="rId18"/>
    <p:sldLayoutId id="2147483656" r:id="rId19"/>
    <p:sldLayoutId id="2147483657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cap="all" spc="3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8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152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0" pos="1920" userDrawn="1">
          <p15:clr>
            <a:srgbClr val="547EBF"/>
          </p15:clr>
        </p15:guide>
        <p15:guide id="12" pos="5736" userDrawn="1">
          <p15:clr>
            <a:srgbClr val="547EBF"/>
          </p15:clr>
        </p15:guide>
        <p15:guide id="15" pos="5112" userDrawn="1">
          <p15:clr>
            <a:srgbClr val="9FCC3B"/>
          </p15:clr>
        </p15:guide>
        <p15:guide id="16" pos="2544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uoGHrIg7_Y?feature=oembed" TargetMode="Externa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4.jpeg"/><Relationship Id="rId4" Type="http://schemas.openxmlformats.org/officeDocument/2006/relationships/image" Target="../media/image38.jpeg"/><Relationship Id="rId9" Type="http://schemas.openxmlformats.org/officeDocument/2006/relationships/image" Target="../media/image4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wedocs.unep.org/handle/20.500.11822/7792" TargetMode="External"/><Relationship Id="rId3" Type="http://schemas.openxmlformats.org/officeDocument/2006/relationships/hyperlink" Target="https://github.com/pierthodo/multi_fidelity_experimental_design/blob/main/Multi_fidelity_experimental_design_ice.pdf" TargetMode="External"/><Relationship Id="rId7" Type="http://schemas.openxmlformats.org/officeDocument/2006/relationships/hyperlink" Target="https://www.antarcticglaciers.or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science.org/doi/10.1126/science.aaz5845" TargetMode="External"/><Relationship Id="rId5" Type="http://schemas.openxmlformats.org/officeDocument/2006/relationships/hyperlink" Target="https://www.youtube.com/watch?v=3uoGHrIg7_Y&amp;feature=emb_logo" TargetMode="External"/><Relationship Id="rId10" Type="http://schemas.openxmlformats.org/officeDocument/2006/relationships/hyperlink" Target="https://emukit.github.io/" TargetMode="External"/><Relationship Id="rId4" Type="http://schemas.openxmlformats.org/officeDocument/2006/relationships/hyperlink" Target="https://github.com/pierthodo/multi_fidelity_experimental_design/blob/main/notebook/PDE_explore.ipynb" TargetMode="External"/><Relationship Id="rId9" Type="http://schemas.openxmlformats.org/officeDocument/2006/relationships/hyperlink" Target="https://ieeexplore.ieee.org/document/7084698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5018701"/>
            <a:ext cx="11430000" cy="914400"/>
          </a:xfrm>
        </p:spPr>
        <p:txBody>
          <a:bodyPr rtlCol="0" anchor="b" anchorCtr="0">
            <a:normAutofit fontScale="90000"/>
          </a:bodyPr>
          <a:lstStyle/>
          <a:p>
            <a:pPr rtl="0"/>
            <a:r>
              <a:rPr lang="en-GB" dirty="0"/>
              <a:t>Multi-fidelity experimental design </a:t>
            </a:r>
            <a:br>
              <a:rPr lang="en-GB" dirty="0"/>
            </a:br>
            <a:r>
              <a:rPr lang="en-GB" dirty="0"/>
              <a:t>for ice-sheet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64"/>
            <a:ext cx="9144000" cy="457200"/>
          </a:xfrm>
        </p:spPr>
        <p:txBody>
          <a:bodyPr rtlCol="0" anchor="ctr">
            <a:normAutofit/>
          </a:bodyPr>
          <a:lstStyle/>
          <a:p>
            <a:pPr rtl="0"/>
            <a:r>
              <a:rPr lang="en-GB" dirty="0"/>
              <a:t>Pierre Thodoroff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F0222DCB-44D7-40F7-8D5E-6EDA8F1429C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>
          <a:xfrm>
            <a:off x="9220200" y="0"/>
            <a:ext cx="2971800" cy="4498848"/>
          </a:xfrm>
        </p:spPr>
      </p:pic>
      <p:pic>
        <p:nvPicPr>
          <p:cNvPr id="7" name="Picture Placeholder 6" descr="A picture containing snow, outdoor, nature, water&#10;&#10;Description automatically generated">
            <a:extLst>
              <a:ext uri="{FF2B5EF4-FFF2-40B4-BE49-F238E27FC236}">
                <a16:creationId xmlns:a16="http://schemas.microsoft.com/office/drawing/2014/main" id="{6CAA2D41-38EC-1ABC-A3F2-FF8A18CF32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7407" r="27407"/>
          <a:stretch>
            <a:fillRect/>
          </a:stretch>
        </p:blipFill>
        <p:spPr>
          <a:xfrm>
            <a:off x="6155295" y="0"/>
            <a:ext cx="2971800" cy="4498848"/>
          </a:xfrm>
        </p:spPr>
      </p:pic>
      <p:pic>
        <p:nvPicPr>
          <p:cNvPr id="23" name="Picture Placeholder 22" descr="A picture containing nature, ice, wave&#10;&#10;Description automatically generated">
            <a:extLst>
              <a:ext uri="{FF2B5EF4-FFF2-40B4-BE49-F238E27FC236}">
                <a16:creationId xmlns:a16="http://schemas.microsoft.com/office/drawing/2014/main" id="{5F2E74D0-1AC8-75A8-9424-6BAC5E431D2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4084" r="24084"/>
          <a:stretch>
            <a:fillRect/>
          </a:stretch>
        </p:blipFill>
        <p:spPr/>
      </p:pic>
      <p:pic>
        <p:nvPicPr>
          <p:cNvPr id="28" name="Picture Placeholder 27" descr="A picture containing nature, ice, outdoor, snow&#10;&#10;Description automatically generated">
            <a:extLst>
              <a:ext uri="{FF2B5EF4-FFF2-40B4-BE49-F238E27FC236}">
                <a16:creationId xmlns:a16="http://schemas.microsoft.com/office/drawing/2014/main" id="{E08575A7-5F98-0B45-CBDD-C08A365D5C4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/>
          <a:srcRect l="26728" r="26728"/>
          <a:stretch>
            <a:fillRect/>
          </a:stretch>
        </p:blipFill>
        <p:spPr>
          <a:xfrm>
            <a:off x="8120" y="0"/>
            <a:ext cx="2971800" cy="4498848"/>
          </a:xfrm>
        </p:spPr>
      </p:pic>
    </p:spTree>
    <p:extLst>
      <p:ext uri="{BB962C8B-B14F-4D97-AF65-F5344CB8AC3E}">
        <p14:creationId xmlns:p14="http://schemas.microsoft.com/office/powerpoint/2010/main" val="138606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83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>
                <a:solidFill>
                  <a:srgbClr val="222222"/>
                </a:solidFill>
                <a:effectLst/>
              </a:rPr>
              <a:t>GoaL: predict Sea level contributions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10</a:t>
            </a:fld>
            <a:endParaRPr lang="en-GB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5C76F-8B05-F2AB-FAE3-62C55EBEBB10}"/>
              </a:ext>
            </a:extLst>
          </p:cNvPr>
          <p:cNvSpPr txBox="1"/>
          <p:nvPr/>
        </p:nvSpPr>
        <p:spPr>
          <a:xfrm>
            <a:off x="1004341" y="4488120"/>
            <a:ext cx="18473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endParaRPr lang="en-CA" sz="1800" b="0" i="0" u="none" strike="noStrik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br>
              <a:rPr lang="en-CA" dirty="0"/>
            </a:b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6B14674-163B-A094-BCAD-01192B6476F9}"/>
              </a:ext>
            </a:extLst>
          </p:cNvPr>
          <p:cNvSpPr txBox="1">
            <a:spLocks/>
          </p:cNvSpPr>
          <p:nvPr/>
        </p:nvSpPr>
        <p:spPr>
          <a:xfrm>
            <a:off x="547247" y="1794507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Run the ice-sheet model forward for 100 years and predict the contribution to sea level (SLC) from the melting.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Uncertainty over many parameters: bedrock, precipitation, melting rate.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Require forward runs over many input parameters.</a:t>
            </a:r>
          </a:p>
          <a:p>
            <a:endParaRPr lang="en-GB" sz="2400" dirty="0"/>
          </a:p>
          <a:p>
            <a:r>
              <a:rPr lang="en-GB" sz="2400" dirty="0"/>
              <a:t>Probabilistic estimate of the contribution to sea level. </a:t>
            </a:r>
          </a:p>
        </p:txBody>
      </p:sp>
    </p:spTree>
    <p:extLst>
      <p:ext uri="{BB962C8B-B14F-4D97-AF65-F5344CB8AC3E}">
        <p14:creationId xmlns:p14="http://schemas.microsoft.com/office/powerpoint/2010/main" val="296290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60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>
                <a:solidFill>
                  <a:srgbClr val="222222"/>
                </a:solidFill>
                <a:effectLst/>
              </a:rPr>
              <a:t>Computational costs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11</a:t>
            </a:fld>
            <a:endParaRPr lang="en-GB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8FB9315-D06C-A53E-8E1D-B8513814224D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Unknown bed rock (basal drags), physical constraints and various forces to consider.</a:t>
            </a:r>
          </a:p>
          <a:p>
            <a:pPr lvl="1"/>
            <a:r>
              <a:rPr lang="en-GB" sz="2000" dirty="0"/>
              <a:t>  Simulation is computationally expensive (inverse problem).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Running high-resolution model (small grid) can take several weeks. </a:t>
            </a:r>
          </a:p>
          <a:p>
            <a:endParaRPr lang="en-GB" sz="2400" dirty="0"/>
          </a:p>
          <a:p>
            <a:r>
              <a:rPr lang="en-GB" sz="2400" dirty="0"/>
              <a:t>Required to run the model over various initial states and parameters. 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79516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79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>
                <a:solidFill>
                  <a:srgbClr val="222222"/>
                </a:solidFill>
                <a:effectLst/>
              </a:rPr>
              <a:t>Computational optimization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12</a:t>
            </a:fld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24CB-510B-DAC3-6B5B-6790346C5526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406221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Numerical solvers rely on temporal and spatial discretization to solve differential equations (no closed-form solution).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Computational cost is correlated with the resolution used and the accuracy of the model.</a:t>
            </a:r>
          </a:p>
          <a:p>
            <a:endParaRPr lang="en-GB" sz="2400" dirty="0"/>
          </a:p>
          <a:p>
            <a:r>
              <a:rPr lang="en-GB" sz="2400" dirty="0"/>
              <a:t>How small should my grid be to accurately estimate the contribution to sea level?</a:t>
            </a:r>
          </a:p>
          <a:p>
            <a:endParaRPr lang="en-GB" sz="2400" dirty="0"/>
          </a:p>
          <a:p>
            <a:r>
              <a:rPr lang="en-GB" sz="2400" dirty="0"/>
              <a:t>Project: optimize the accuracy/cost ratio of running the simulator.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4630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7D287-424D-5E57-82E7-A9EDEC25A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483436"/>
            <a:ext cx="7858615" cy="1079437"/>
          </a:xfrm>
        </p:spPr>
        <p:txBody>
          <a:bodyPr>
            <a:normAutofit/>
          </a:bodyPr>
          <a:lstStyle/>
          <a:p>
            <a:r>
              <a:rPr lang="en-US" dirty="0"/>
              <a:t>Ice-sheet data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2697B51-B3B2-DF19-5A7C-97414590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13</a:t>
            </a:fld>
            <a:endParaRPr lang="en-GB" noProof="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6EA213-D620-52C7-BC9A-1945BE8C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75" y="1747505"/>
            <a:ext cx="5712823" cy="3852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54F314-861D-3C13-85AF-C64D2CC41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974" y="1758138"/>
            <a:ext cx="5357943" cy="368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2326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3A89A-CB3D-EDBF-0021-E9512BE2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64" y="269304"/>
            <a:ext cx="7031797" cy="1325563"/>
          </a:xfrm>
        </p:spPr>
        <p:txBody>
          <a:bodyPr/>
          <a:lstStyle/>
          <a:p>
            <a:r>
              <a:rPr lang="en-US" sz="3000" dirty="0"/>
              <a:t>RESOLUTION DEPENDENCY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442AC-46CD-1B1F-5675-B33C83E013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14</a:t>
            </a:fld>
            <a:endParaRPr lang="en-GB" noProof="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E12647D-0DD0-DFE9-CEC8-0545B2C0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07" y="1338057"/>
            <a:ext cx="5066514" cy="41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320EB7F-A8D4-B716-1F81-A640A85F8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578" y="1508989"/>
            <a:ext cx="5096671" cy="4181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174E8D-C75A-83B6-092E-CE9F72D7508F}"/>
              </a:ext>
            </a:extLst>
          </p:cNvPr>
          <p:cNvSpPr txBox="1"/>
          <p:nvPr/>
        </p:nvSpPr>
        <p:spPr>
          <a:xfrm>
            <a:off x="427564" y="5861803"/>
            <a:ext cx="1133687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CA" sz="2000" b="0" i="0" u="none" strike="noStrike" dirty="0">
                <a:solidFill>
                  <a:srgbClr val="595959"/>
                </a:solidFill>
                <a:effectLst/>
              </a:rPr>
              <a:t>Left: modelled ice thickness change (in metres) over 100 years. Right:  the difference in modelled ice thickness between a 10 km and a 3 km simulation.</a:t>
            </a:r>
            <a:endParaRPr lang="en-CA" sz="2000" b="0" dirty="0">
              <a:effectLst/>
            </a:endParaRPr>
          </a:p>
          <a:p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6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44" y="373153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dirty="0">
                <a:solidFill>
                  <a:srgbClr val="222222"/>
                </a:solidFill>
              </a:rPr>
              <a:t>ML agenda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15</a:t>
            </a:fld>
            <a:endParaRPr lang="en-GB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24CB-510B-DAC3-6B5B-6790346C5526}"/>
              </a:ext>
            </a:extLst>
          </p:cNvPr>
          <p:cNvSpPr txBox="1">
            <a:spLocks/>
          </p:cNvSpPr>
          <p:nvPr/>
        </p:nvSpPr>
        <p:spPr>
          <a:xfrm>
            <a:off x="575979" y="1523999"/>
            <a:ext cx="9406221" cy="49608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Intro to multi-fidelity experimental design (MFED)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400" dirty="0"/>
              <a:t>Theoretical insights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Jupyter notebook applying MFED to simple PDE </a:t>
            </a:r>
          </a:p>
          <a:p>
            <a:endParaRPr lang="en-GB" sz="2400" dirty="0"/>
          </a:p>
          <a:p>
            <a:r>
              <a:rPr lang="en-GB" sz="2400" dirty="0"/>
              <a:t>Interesting projects and extensions </a:t>
            </a:r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35731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dirty="0">
                <a:solidFill>
                  <a:srgbClr val="222222"/>
                </a:solidFill>
              </a:rPr>
              <a:t>TOY EXPERIMENT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16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79" y="1524000"/>
                <a:ext cx="9406221" cy="45974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GB" sz="2400" dirty="0"/>
              </a:p>
              <a:p>
                <a:r>
                  <a:rPr lang="en-GB" sz="2400" dirty="0"/>
                  <a:t>Problem: predict SLC when varying the melting rate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[0,100]</m:t>
                    </m:r>
                  </m:oMath>
                </a14:m>
                <a:br>
                  <a:rPr lang="en-GB" sz="2400" dirty="0"/>
                </a:br>
                <a:endParaRPr lang="en-GB" sz="2400" dirty="0"/>
              </a:p>
              <a:p>
                <a:pPr lvl="1"/>
                <a:r>
                  <a:rPr lang="en-GB" sz="2000" dirty="0"/>
                  <a:t> Resolution 5km or 10km</a:t>
                </a:r>
                <a:br>
                  <a:rPr lang="en-GB" sz="2000" dirty="0"/>
                </a:br>
                <a:endParaRPr lang="en-GB" sz="2000" dirty="0"/>
              </a:p>
              <a:p>
                <a:r>
                  <a:rPr lang="en-GB" sz="2400" dirty="0"/>
                  <a:t>Option A: 1 sample at 5km resolution 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GB" sz="2400" dirty="0"/>
                  <a:t>)</a:t>
                </a:r>
                <a:br>
                  <a:rPr lang="en-GB" sz="2400" dirty="0"/>
                </a:br>
                <a:endParaRPr lang="en-GB" sz="2400" dirty="0"/>
              </a:p>
              <a:p>
                <a:r>
                  <a:rPr lang="en-GB" sz="2400" dirty="0"/>
                  <a:t>Option B: 2 samples at 10km resolution 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={30,70}</m:t>
                    </m:r>
                  </m:oMath>
                </a14:m>
                <a:r>
                  <a:rPr lang="en-GB" sz="2400" dirty="0"/>
                  <a:t>)</a:t>
                </a:r>
                <a:br>
                  <a:rPr lang="en-GB" sz="2400" dirty="0"/>
                </a:br>
                <a:endParaRPr lang="en-GB" sz="2400" dirty="0"/>
              </a:p>
              <a:p>
                <a:r>
                  <a:rPr lang="en-GB" sz="2400" dirty="0"/>
                  <a:t>Depends on the accuracy of the low resolution:</a:t>
                </a:r>
                <a:br>
                  <a:rPr lang="en-GB" sz="2400" dirty="0"/>
                </a:br>
                <a:endParaRPr lang="en-GB" sz="2400" dirty="0"/>
              </a:p>
              <a:p>
                <a:pPr lvl="1"/>
                <a:r>
                  <a:rPr lang="en-GB" sz="2000" dirty="0"/>
                  <a:t>Need a model of the correlation between resolutions</a:t>
                </a:r>
              </a:p>
              <a:p>
                <a:pPr marL="0" indent="0">
                  <a:buNone/>
                </a:pPr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79" y="1524000"/>
                <a:ext cx="9406221" cy="4597400"/>
              </a:xfrm>
              <a:prstGeom prst="rect">
                <a:avLst/>
              </a:prstGeom>
              <a:blipFill>
                <a:blip r:embed="rId2"/>
                <a:stretch>
                  <a:fillRect l="-943" b="-5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31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Objective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17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79" y="1523999"/>
                <a:ext cx="10777821" cy="623226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2400" dirty="0"/>
                  <a:t>Learn the behaviour of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400" dirty="0"/>
                  <a:t>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400" dirty="0"/>
                  <a:t>,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400" dirty="0"/>
                  <a:t>)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br>
                  <a:rPr lang="en-GB" sz="2400" dirty="0"/>
                </a:br>
                <a:endParaRPr lang="en-GB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>
                    <a:ea typeface="Cambria Math" panose="02040503050406030204" pitchFamily="18" charset="0"/>
                  </a:rPr>
                  <a:t>: Output (contribution to sea level)</a:t>
                </a:r>
                <a:br>
                  <a:rPr lang="en-GB" sz="2000" dirty="0"/>
                </a:b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000" dirty="0"/>
                  <a:t>: Input parameters to vary (melt rate)</a:t>
                </a:r>
                <a:br>
                  <a:rPr lang="en-GB" sz="2000" dirty="0"/>
                </a:br>
                <a:endParaRPr lang="en-GB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GB" sz="2000" dirty="0"/>
                  <a:t>: Resolution (grid size in KM for the ice-sheet model).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2000" dirty="0"/>
                  <a:t> is the highest resolution</a:t>
                </a:r>
                <a:br>
                  <a:rPr lang="en-GB" sz="2000" dirty="0"/>
                </a:br>
                <a:endParaRPr lang="en-GB" sz="2400" dirty="0"/>
              </a:p>
              <a:p>
                <a:r>
                  <a:rPr lang="en-GB" sz="2400" dirty="0"/>
                  <a:t>Choose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400" dirty="0"/>
                  <a:t> to fit a probabilistic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sz="2400" dirty="0"/>
                  <a:t> that approximate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br>
                  <a:rPr lang="en-US" sz="2400" b="0" dirty="0"/>
                </a:br>
                <a:endParaRPr lang="en-GB" sz="2400" dirty="0"/>
              </a:p>
              <a:p>
                <a:r>
                  <a:rPr lang="en-GB" sz="2400" dirty="0"/>
                  <a:t>Combine</a:t>
                </a:r>
                <a:br>
                  <a:rPr lang="en-GB" sz="2400" dirty="0"/>
                </a:br>
                <a:endParaRPr lang="en-GB" sz="2400" dirty="0"/>
              </a:p>
              <a:p>
                <a:pPr lvl="1"/>
                <a:r>
                  <a:rPr lang="en-GB" sz="2000" dirty="0"/>
                  <a:t>Experimental design: point selection</a:t>
                </a:r>
                <a:br>
                  <a:rPr lang="en-GB" sz="2000" dirty="0"/>
                </a:br>
                <a:endParaRPr lang="en-GB" sz="2000" dirty="0"/>
              </a:p>
              <a:p>
                <a:pPr lvl="1"/>
                <a:r>
                  <a:rPr lang="en-GB" sz="2000" dirty="0"/>
                  <a:t>Multi-fidelity: leverage lower cost approximations (lower resolution)</a:t>
                </a:r>
              </a:p>
              <a:p>
                <a:pPr marL="457200" lvl="1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US" sz="2400" b="0" dirty="0"/>
                  <a:t>	</a:t>
                </a:r>
                <a:br>
                  <a:rPr lang="en-US" sz="2400" b="0" dirty="0"/>
                </a:br>
                <a:endParaRPr lang="en-GB" sz="2400" dirty="0"/>
              </a:p>
              <a:p>
                <a:pPr marL="0" indent="0">
                  <a:buNone/>
                </a:pPr>
                <a:endParaRPr lang="en-CA" sz="2400" dirty="0">
                  <a:solidFill>
                    <a:srgbClr val="595959"/>
                  </a:solidFill>
                </a:endParaRPr>
              </a:p>
              <a:p>
                <a:pPr marL="0" indent="0">
                  <a:buNone/>
                </a:pPr>
                <a:endParaRPr lang="en-GB" sz="2400" dirty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79" y="1523999"/>
                <a:ext cx="10777821" cy="6232265"/>
              </a:xfrm>
              <a:prstGeom prst="rect">
                <a:avLst/>
              </a:prstGeom>
              <a:blipFill>
                <a:blip r:embed="rId3"/>
                <a:stretch>
                  <a:fillRect l="-824" t="-2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417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Constrained objective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18</a:t>
            </a:fld>
            <a:endParaRPr lang="en-GB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377" y="1532465"/>
                <a:ext cx="10122028" cy="473286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Find a set of points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Χ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b="0" dirty="0"/>
                  <a:t> that maximize </a:t>
                </a:r>
                <a:r>
                  <a:rPr lang="en-US" sz="2400" dirty="0"/>
                  <a:t>some utility set-function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400" dirty="0"/>
                  <a:t>which takes as input a set and returns a scalar.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Satisfies the budget constraint T where the cost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represents the cost of sampling:</a:t>
                </a:r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pPr marL="0" indent="0">
                  <a:buNone/>
                </a:pPr>
                <a:endParaRPr lang="en-CA" sz="2400" dirty="0">
                  <a:solidFill>
                    <a:srgbClr val="595959"/>
                  </a:solidFill>
                </a:endParaRPr>
              </a:p>
              <a:p>
                <a:pPr marL="0" indent="0">
                  <a:buNone/>
                </a:pPr>
                <a:endParaRPr lang="en-GB" sz="2400" dirty="0"/>
              </a:p>
              <a:p>
                <a:endParaRPr lang="en-GB" sz="24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E7224CB-510B-DAC3-6B5B-6790346C5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77" y="1532465"/>
                <a:ext cx="10122028" cy="4732867"/>
              </a:xfrm>
              <a:prstGeom prst="rect">
                <a:avLst/>
              </a:prstGeom>
              <a:blipFill>
                <a:blip r:embed="rId3"/>
                <a:stretch>
                  <a:fillRect l="-752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05845C-3599-11C6-D89C-4EADA7D07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1883" y="4239682"/>
            <a:ext cx="1947334" cy="62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73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Refresher: Experimental design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19</a:t>
            </a:fld>
            <a:endParaRPr lang="en-GB" noProof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D4CF73-1F51-7279-5F19-01C6E73AFD1C}"/>
              </a:ext>
            </a:extLst>
          </p:cNvPr>
          <p:cNvSpPr txBox="1">
            <a:spLocks/>
          </p:cNvSpPr>
          <p:nvPr/>
        </p:nvSpPr>
        <p:spPr>
          <a:xfrm>
            <a:off x="646376" y="1436688"/>
            <a:ext cx="9742224" cy="459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Goal: choose input points to learn as much as possible about a function. </a:t>
            </a:r>
          </a:p>
          <a:p>
            <a:endParaRPr lang="en-US" sz="2200" dirty="0"/>
          </a:p>
          <a:p>
            <a:r>
              <a:rPr lang="en-US" sz="2200" dirty="0"/>
              <a:t>Space-filling design: choose points that maximize a distance metric between points.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Latin hypercube sampling</a:t>
            </a:r>
            <a:br>
              <a:rPr lang="en-US" sz="2200" dirty="0"/>
            </a:br>
            <a:r>
              <a:rPr lang="en-US" sz="2200" dirty="0"/>
              <a:t>	</a:t>
            </a:r>
          </a:p>
          <a:p>
            <a:pPr marL="457200" lvl="1" indent="0">
              <a:buNone/>
            </a:pP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 descr="Chart, calendar, scatter chart&#10;&#10;Description automatically generated">
            <a:extLst>
              <a:ext uri="{FF2B5EF4-FFF2-40B4-BE49-F238E27FC236}">
                <a16:creationId xmlns:a16="http://schemas.microsoft.com/office/drawing/2014/main" id="{BA548B49-2EF1-28F1-F9A5-AF75D81D7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066" y="3816350"/>
            <a:ext cx="5232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5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7D48-88B0-433C-A696-FF83A9BD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574" y="380885"/>
            <a:ext cx="10972800" cy="1325563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B912CEC-615B-4B29-958D-64B7B6333C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9848" y="2825496"/>
            <a:ext cx="1828800" cy="310896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Ice-sheet models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31091F01-F0B1-41E5-8ADC-767E4E1DCE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75504" y="2816352"/>
            <a:ext cx="1828800" cy="310896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Theoretical insights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97C4EEE-043F-42AB-A9CA-86FE276C6C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663972" y="3743945"/>
            <a:ext cx="2743200" cy="649224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Multi-fidelity experimental design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0F59A3E5-BCDD-4461-BA0E-6BDF3170BB5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2470" y="3816415"/>
            <a:ext cx="2655558" cy="512518"/>
          </a:xfrm>
        </p:spPr>
        <p:txBody>
          <a:bodyPr rtlCol="0">
            <a:noAutofit/>
          </a:bodyPr>
          <a:lstStyle/>
          <a:p>
            <a:pPr rtl="0"/>
            <a:r>
              <a:rPr lang="en-GB" sz="2000" dirty="0"/>
              <a:t>Applications to PDE and ice-sheet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6C4ACF-31CC-4B95-90C8-0F8CC00C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2</a:t>
            </a:fld>
            <a:endParaRPr lang="en-GB" dirty="0"/>
          </a:p>
        </p:txBody>
      </p:sp>
      <p:grpSp>
        <p:nvGrpSpPr>
          <p:cNvPr id="7" name="Bottom Right">
            <a:extLst>
              <a:ext uri="{FF2B5EF4-FFF2-40B4-BE49-F238E27FC236}">
                <a16:creationId xmlns:a16="http://schemas.microsoft.com/office/drawing/2014/main" id="{6E1E4E6B-7CD4-2349-B413-942547A7E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993448" y="3278144"/>
            <a:ext cx="4211600" cy="3581399"/>
            <a:chOff x="7980400" y="3276601"/>
            <a:chExt cx="4211600" cy="3581399"/>
          </a:xfrm>
        </p:grpSpPr>
        <p:grpSp>
          <p:nvGrpSpPr>
            <p:cNvPr id="8" name="Graphic 157">
              <a:extLst>
                <a:ext uri="{FF2B5EF4-FFF2-40B4-BE49-F238E27FC236}">
                  <a16:creationId xmlns:a16="http://schemas.microsoft.com/office/drawing/2014/main" id="{F1D729C9-CB9F-1A4E-90E7-29E878EE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662740" y="3276601"/>
              <a:ext cx="3529260" cy="3581397"/>
              <a:chOff x="4114800" y="1423987"/>
              <a:chExt cx="3961542" cy="4007547"/>
            </a:xfrm>
            <a:noFill/>
          </p:grpSpPr>
          <p:sp>
            <p:nvSpPr>
              <p:cNvPr id="10" name="Freeform: Shape 24">
                <a:extLst>
                  <a:ext uri="{FF2B5EF4-FFF2-40B4-BE49-F238E27FC236}">
                    <a16:creationId xmlns:a16="http://schemas.microsoft.com/office/drawing/2014/main" id="{4C4A8FC8-1C89-7B4B-8A54-D905DA759C9D}"/>
                  </a:ext>
                </a:extLst>
              </p:cNvPr>
              <p:cNvSpPr/>
              <p:nvPr/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1" name="Freeform: Shape 25">
                <a:extLst>
                  <a:ext uri="{FF2B5EF4-FFF2-40B4-BE49-F238E27FC236}">
                    <a16:creationId xmlns:a16="http://schemas.microsoft.com/office/drawing/2014/main" id="{63F23491-E13C-9047-A70A-6253A0930C10}"/>
                  </a:ext>
                </a:extLst>
              </p:cNvPr>
              <p:cNvSpPr/>
              <p:nvPr/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2" name="Freeform: Shape 26">
                <a:extLst>
                  <a:ext uri="{FF2B5EF4-FFF2-40B4-BE49-F238E27FC236}">
                    <a16:creationId xmlns:a16="http://schemas.microsoft.com/office/drawing/2014/main" id="{E49F230F-DDCA-274D-B951-BC0B8DAA4CDD}"/>
                  </a:ext>
                </a:extLst>
              </p:cNvPr>
              <p:cNvSpPr/>
              <p:nvPr/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3" name="Freeform: Shape 30">
                <a:extLst>
                  <a:ext uri="{FF2B5EF4-FFF2-40B4-BE49-F238E27FC236}">
                    <a16:creationId xmlns:a16="http://schemas.microsoft.com/office/drawing/2014/main" id="{AB4ED527-12C2-884E-AFA2-75269E7D2ACE}"/>
                  </a:ext>
                </a:extLst>
              </p:cNvPr>
              <p:cNvSpPr/>
              <p:nvPr/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4" name="Freeform: Shape 31">
                <a:extLst>
                  <a:ext uri="{FF2B5EF4-FFF2-40B4-BE49-F238E27FC236}">
                    <a16:creationId xmlns:a16="http://schemas.microsoft.com/office/drawing/2014/main" id="{02DB4EC0-78CA-0942-9DFA-D4E94384F4EA}"/>
                  </a:ext>
                </a:extLst>
              </p:cNvPr>
              <p:cNvSpPr/>
              <p:nvPr/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6CA860DC-5C09-3B4A-B06A-4E3444DB1436}"/>
                  </a:ext>
                </a:extLst>
              </p:cNvPr>
              <p:cNvSpPr/>
              <p:nvPr/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  <p:sp>
            <p:nvSpPr>
              <p:cNvPr id="16" name="Freeform: Shape 36">
                <a:extLst>
                  <a:ext uri="{FF2B5EF4-FFF2-40B4-BE49-F238E27FC236}">
                    <a16:creationId xmlns:a16="http://schemas.microsoft.com/office/drawing/2014/main" id="{39111294-3DA9-C242-B216-D2BB9022BC0E}"/>
                  </a:ext>
                </a:extLst>
              </p:cNvPr>
              <p:cNvSpPr/>
              <p:nvPr/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0"/>
                <a:endParaRPr lang="en-GB" dirty="0"/>
              </a:p>
            </p:txBody>
          </p:sp>
        </p:grpSp>
        <p:sp>
          <p:nvSpPr>
            <p:cNvPr id="9" name="Freeform: Shape 23">
              <a:extLst>
                <a:ext uri="{FF2B5EF4-FFF2-40B4-BE49-F238E27FC236}">
                  <a16:creationId xmlns:a16="http://schemas.microsoft.com/office/drawing/2014/main" id="{0FFF3803-A9FA-344C-A7C2-C72CF76E6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rtl="0"/>
              <a:endParaRPr lang="en-GB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AC5F2C75-A71B-4F51-8DEF-B8D5AB87D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822281" y="3327500"/>
            <a:ext cx="317851" cy="317851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D1747FF-AB24-4B5B-9ED7-35BA101CB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35712" y="3327500"/>
            <a:ext cx="317851" cy="31785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0D6BB7-3C0E-4E72-8D75-2B4C2B9B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6647" y="3327500"/>
            <a:ext cx="317851" cy="31785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524B0AE-F0E5-4F19-8D15-DACA24A2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2288" y="3327500"/>
            <a:ext cx="317851" cy="31785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b="1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03A86B1-4AE7-4F64-9DC5-063BE369E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030534" y="3327500"/>
            <a:ext cx="317851" cy="3178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sz="2000" b="1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1D7437D-C1AA-F55C-8629-11419A413F0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63486" y="2816352"/>
            <a:ext cx="2532888" cy="320040"/>
          </a:xfrm>
        </p:spPr>
        <p:txBody>
          <a:bodyPr/>
          <a:lstStyle/>
          <a:p>
            <a:r>
              <a:rPr lang="en-US" sz="2000" dirty="0"/>
              <a:t>Future directions/projects</a:t>
            </a:r>
          </a:p>
        </p:txBody>
      </p:sp>
    </p:spTree>
    <p:extLst>
      <p:ext uri="{BB962C8B-B14F-4D97-AF65-F5344CB8AC3E}">
        <p14:creationId xmlns:p14="http://schemas.microsoft.com/office/powerpoint/2010/main" val="1219950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Issue with space-filling design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20</a:t>
            </a:fld>
            <a:endParaRPr lang="en-GB" noProof="0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3D4CF73-1F51-7279-5F19-01C6E73AFD1C}"/>
              </a:ext>
            </a:extLst>
          </p:cNvPr>
          <p:cNvSpPr txBox="1">
            <a:spLocks/>
          </p:cNvSpPr>
          <p:nvPr/>
        </p:nvSpPr>
        <p:spPr>
          <a:xfrm>
            <a:off x="646376" y="1436688"/>
            <a:ext cx="10495757" cy="4591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Fail to model functions that have non-stationary behavior.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Part of the space might be more complex to model and require finer grain resolution.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Hard to input user requirements: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In ice-sheet we might only care about areas of the function above a certain threshold.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Does not assign a value to a point which makes it complicated to compare points of different resolutions (more on that later).</a:t>
            </a: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7655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Model-based ED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21</a:t>
            </a:fld>
            <a:endParaRPr lang="en-GB" noProof="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D22AE63-054D-371F-7E86-9207A9BBE31B}"/>
              </a:ext>
            </a:extLst>
          </p:cNvPr>
          <p:cNvSpPr txBox="1">
            <a:spLocks/>
          </p:cNvSpPr>
          <p:nvPr/>
        </p:nvSpPr>
        <p:spPr>
          <a:xfrm>
            <a:off x="646377" y="1681162"/>
            <a:ext cx="5742548" cy="495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Fit a probabilistic model (GP) of f on the datapoints collected.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Select points to minimize the uncertainty of the GP:</a:t>
            </a:r>
          </a:p>
          <a:p>
            <a:pPr lvl="1"/>
            <a:r>
              <a:rPr lang="en-US" sz="2200" dirty="0"/>
              <a:t>Integrated variance reduction 	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See lecture 4 if you have any doubts.</a:t>
            </a:r>
          </a:p>
          <a:p>
            <a:endParaRPr lang="en-US" sz="2200" dirty="0"/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CA04535-303B-D422-5A9D-16F72F0ED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07" y="1983727"/>
            <a:ext cx="5157189" cy="338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719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2" y="251176"/>
            <a:ext cx="8353426" cy="1325563"/>
          </a:xfrm>
        </p:spPr>
        <p:txBody>
          <a:bodyPr/>
          <a:lstStyle/>
          <a:p>
            <a:r>
              <a:rPr lang="en-US" dirty="0"/>
              <a:t>REFRESHER: Discrete Multi-fidelity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22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1992" y="1650383"/>
                <a:ext cx="4873831" cy="4779611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Access to high resolution fidelity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/>
                  <a:t> and low resolution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  <a:br>
                  <a:rPr lang="en-US" sz="2200" dirty="0"/>
                </a:b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Output is predicted using a linear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𝑒𝑟𝑟</m:t>
                        </m:r>
                      </m:sub>
                    </m:sSub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sSub>
                      <m:sSubPr>
                        <m:ctrlP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  <a:br>
                  <a:rPr lang="en-US" sz="2200" dirty="0"/>
                </a:b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Can also model non-linear relationships between fidelities.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1992" y="1650383"/>
                <a:ext cx="4873831" cy="4779611"/>
              </a:xfrm>
              <a:blipFill>
                <a:blip r:embed="rId2"/>
                <a:stretch>
                  <a:fillRect l="-1299" t="-1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06EB7E48-2DFD-7A95-EB8F-D4E3CA63B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823" y="1650383"/>
            <a:ext cx="6440772" cy="441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5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0" y="251176"/>
            <a:ext cx="11570009" cy="1325563"/>
          </a:xfrm>
        </p:spPr>
        <p:txBody>
          <a:bodyPr/>
          <a:lstStyle/>
          <a:p>
            <a:r>
              <a:rPr lang="en-US" dirty="0"/>
              <a:t>Continuous Multi-fidelity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23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1990" y="1942498"/>
                <a:ext cx="10931723" cy="5641641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Numerical solvers use time-discretization to solve ODE.</a:t>
                </a:r>
                <a:br>
                  <a:rPr lang="en-US" sz="2200" dirty="0"/>
                </a:br>
                <a:br>
                  <a:rPr lang="en-US" sz="2200" dirty="0"/>
                </a:b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Accuracy is correlated with the discretization step and the computational cost.</a:t>
                </a:r>
              </a:p>
              <a:p>
                <a:pPr marL="0" indent="0">
                  <a:buNone/>
                </a:pPr>
                <a:br>
                  <a:rPr lang="en-US" sz="2200" dirty="0"/>
                </a:b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Can interpret resolutions as a continuum of fidelities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sz="2200" dirty="0"/>
                  <a:t>.</a:t>
                </a:r>
              </a:p>
              <a:p>
                <a:pPr marL="0" indent="0">
                  <a:buNone/>
                </a:pPr>
                <a:br>
                  <a:rPr lang="en-US" sz="2200" dirty="0"/>
                </a:br>
                <a:endParaRPr lang="en-US" sz="2200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1990" y="1942498"/>
                <a:ext cx="10931723" cy="5641641"/>
              </a:xfrm>
              <a:blipFill>
                <a:blip r:embed="rId3"/>
                <a:stretch>
                  <a:fillRect l="-580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503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model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24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CA59F9-AA1D-0324-83B2-3F2CEABC0647}"/>
              </a:ext>
            </a:extLst>
          </p:cNvPr>
          <p:cNvSpPr txBox="1"/>
          <p:nvPr/>
        </p:nvSpPr>
        <p:spPr>
          <a:xfrm>
            <a:off x="857034" y="462173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5B927986-5033-88CB-6E34-BD52AC562C01}"/>
              </a:ext>
            </a:extLst>
          </p:cNvPr>
          <p:cNvSpPr txBox="1">
            <a:spLocks/>
          </p:cNvSpPr>
          <p:nvPr/>
        </p:nvSpPr>
        <p:spPr>
          <a:xfrm>
            <a:off x="646377" y="1691639"/>
            <a:ext cx="5818970" cy="5029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Model the parameter and resolution space using a GP (no noise) with an RBF kernel.</a:t>
            </a:r>
            <a:br>
              <a:rPr lang="en-US" sz="2200" dirty="0"/>
            </a:br>
            <a:r>
              <a:rPr lang="en-US" sz="2200" dirty="0"/>
              <a:t> </a:t>
            </a:r>
          </a:p>
          <a:p>
            <a:r>
              <a:rPr lang="en-US" sz="2200" dirty="0"/>
              <a:t>Parameters of the kernel define the strength of the correlation between resolution. 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Large </a:t>
            </a:r>
            <a:r>
              <a:rPr lang="en-US" sz="2200" dirty="0" err="1"/>
              <a:t>lengthscale</a:t>
            </a:r>
            <a:r>
              <a:rPr lang="en-US" sz="2200" dirty="0"/>
              <a:t> means lower resolution is informative. 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Goal is to reduce the uncertainty at the highest resolution.</a:t>
            </a:r>
            <a:br>
              <a:rPr lang="en-US" sz="2200" dirty="0"/>
            </a:br>
            <a:endParaRPr lang="en-US" sz="2200" dirty="0"/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0681CC26-E61E-3FFA-D186-E89B0557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068" y="1681163"/>
            <a:ext cx="5444943" cy="414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18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0" y="251176"/>
            <a:ext cx="11570009" cy="1325563"/>
          </a:xfrm>
        </p:spPr>
        <p:txBody>
          <a:bodyPr/>
          <a:lstStyle/>
          <a:p>
            <a:r>
              <a:rPr lang="en-US" dirty="0"/>
              <a:t>Multi-fidelity experimental design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25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8A075A0-8234-66FF-2BEE-715B33771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1576739"/>
            <a:ext cx="9552709" cy="5833464"/>
          </a:xfrm>
        </p:spPr>
        <p:txBody>
          <a:bodyPr>
            <a:normAutofit/>
          </a:bodyPr>
          <a:lstStyle/>
          <a:p>
            <a:r>
              <a:rPr lang="en-US" sz="2200" dirty="0"/>
              <a:t>Modeling (previous slides)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How do you model the function as well as the relationship between resolutions? 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200" dirty="0"/>
              <a:t>Decision-making (next slides)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What is the utility to optimize?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How do you choose the next point based on the model? 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BO, RL, Online learning, Bandits (all connected)…</a:t>
            </a:r>
            <a:br>
              <a:rPr lang="en-US" sz="2200" dirty="0"/>
            </a:br>
            <a:br>
              <a:rPr lang="en-US" sz="2200" dirty="0"/>
            </a:br>
            <a:endParaRPr lang="en-US" sz="22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27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5" y="355600"/>
            <a:ext cx="9260057" cy="1325563"/>
          </a:xfrm>
        </p:spPr>
        <p:txBody>
          <a:bodyPr/>
          <a:lstStyle/>
          <a:p>
            <a:r>
              <a:rPr lang="en-US" dirty="0"/>
              <a:t>Utility: Conditional integrated variance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26</a:t>
            </a:fld>
            <a:endParaRPr lang="en-GB" noProof="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8FCE8F3-7D35-3B6C-81F1-0D728B6AD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4585638"/>
            <a:ext cx="81534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8DCE459-AB1D-E67B-19CE-96E2E8796D4D}"/>
              </a:ext>
            </a:extLst>
          </p:cNvPr>
          <p:cNvSpPr txBox="1">
            <a:spLocks/>
          </p:cNvSpPr>
          <p:nvPr/>
        </p:nvSpPr>
        <p:spPr>
          <a:xfrm>
            <a:off x="644583" y="1827906"/>
            <a:ext cx="11629912" cy="3271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Value of </a:t>
            </a:r>
            <a:r>
              <a:rPr lang="en-US" sz="2200" u="sng" dirty="0"/>
              <a:t>a set of points X</a:t>
            </a:r>
            <a:r>
              <a:rPr lang="en-US" sz="2200" dirty="0"/>
              <a:t>: conditional integrated variance at the highest fidelity</a:t>
            </a:r>
          </a:p>
          <a:p>
            <a:endParaRPr lang="en-US" sz="2200" dirty="0"/>
          </a:p>
          <a:p>
            <a:pPr marL="914400" lvl="2" indent="0">
              <a:buNone/>
            </a:pPr>
            <a:r>
              <a:rPr lang="en-US" sz="2200" dirty="0"/>
              <a:t>	</a:t>
            </a:r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Value of adding a point: conditional integrated variance reduction</a:t>
            </a:r>
          </a:p>
          <a:p>
            <a:pPr lvl="1"/>
            <a:endParaRPr lang="en-US" sz="2200" dirty="0"/>
          </a:p>
        </p:txBody>
      </p:sp>
      <p:pic>
        <p:nvPicPr>
          <p:cNvPr id="15" name="Picture 14" descr="Shape&#10;&#10;Description automatically generated with medium confidence">
            <a:extLst>
              <a:ext uri="{FF2B5EF4-FFF2-40B4-BE49-F238E27FC236}">
                <a16:creationId xmlns:a16="http://schemas.microsoft.com/office/drawing/2014/main" id="{0DF00B19-AC55-FA06-2772-FFDEF3EEA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768" y="2498275"/>
            <a:ext cx="4249944" cy="83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171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66358"/>
            <a:ext cx="8353426" cy="1325563"/>
          </a:xfrm>
        </p:spPr>
        <p:txBody>
          <a:bodyPr/>
          <a:lstStyle/>
          <a:p>
            <a:r>
              <a:rPr lang="en-US" dirty="0"/>
              <a:t>Utility: uncertainty reduction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27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9A583-A3DE-591A-08C8-75AF72B81CDA}"/>
              </a:ext>
            </a:extLst>
          </p:cNvPr>
          <p:cNvSpPr txBox="1"/>
          <p:nvPr/>
        </p:nvSpPr>
        <p:spPr>
          <a:xfrm>
            <a:off x="1301839" y="4529403"/>
            <a:ext cx="1847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79D18-ED35-7543-3436-8856208D81F9}"/>
              </a:ext>
            </a:extLst>
          </p:cNvPr>
          <p:cNvSpPr txBox="1">
            <a:spLocks/>
          </p:cNvSpPr>
          <p:nvPr/>
        </p:nvSpPr>
        <p:spPr>
          <a:xfrm>
            <a:off x="566445" y="1953447"/>
            <a:ext cx="5489590" cy="4585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Integrated variance reduction (at the highest resolution).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Querying the highest fidelity has the highest reward.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Need to adjust the the utility based on the costs.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Constrained optimization problem with a fixed computational budget. 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A6672-724B-C7FA-361C-E737AFB06F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38440" y="1484555"/>
            <a:ext cx="5007718" cy="433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3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FB5336B4-1628-6C2B-B83B-53E9FC4E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294A09A9-5501-47C1-A89A-A340965A2BE2}" type="slidenum">
              <a:rPr lang="en-GB" noProof="0" smtClean="0"/>
              <a:t>28</a:t>
            </a:fld>
            <a:endParaRPr lang="en-GB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26BE85-7054-1E2C-3E2F-166FFA648F9F}"/>
              </a:ext>
            </a:extLst>
          </p:cNvPr>
          <p:cNvSpPr txBox="1">
            <a:spLocks/>
          </p:cNvSpPr>
          <p:nvPr/>
        </p:nvSpPr>
        <p:spPr>
          <a:xfrm>
            <a:off x="628122" y="365125"/>
            <a:ext cx="88667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Greedy approximation: Weighted utility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302E9A85-65D1-4BA9-398F-4BA31193A3A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28121" y="1714749"/>
                <a:ext cx="6016879" cy="4309969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Pick the point that maximizes the cost-adjusted uncertainty reduction of the GP:</a:t>
                </a:r>
                <a:br>
                  <a:rPr lang="en-US" sz="2200" dirty="0"/>
                </a:br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Trade-off between computational costs and accuracy based on the </a:t>
                </a:r>
                <a:r>
                  <a:rPr lang="en-US" sz="2200" dirty="0" err="1"/>
                  <a:t>lengthscale</a:t>
                </a:r>
                <a:r>
                  <a:rPr lang="en-US" sz="2200" dirty="0"/>
                  <a:t>. 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Greedy approximation is a biased solution to the planning problem.</a:t>
                </a:r>
              </a:p>
            </p:txBody>
          </p:sp>
        </mc:Choice>
        <mc:Fallback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302E9A85-65D1-4BA9-398F-4BA31193A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28121" y="1714749"/>
                <a:ext cx="6016879" cy="4309969"/>
              </a:xfrm>
              <a:blipFill>
                <a:blip r:embed="rId3"/>
                <a:stretch>
                  <a:fillRect l="-1263" t="-1173" r="-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FE84BB3-A941-2771-39D7-CA7E94248EA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670448" y="1841408"/>
            <a:ext cx="4867983" cy="405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1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FB5336B4-1628-6C2B-B83B-53E9FC4E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294A09A9-5501-47C1-A89A-A340965A2BE2}" type="slidenum">
              <a:rPr lang="en-GB" noProof="0" smtClean="0"/>
              <a:t>29</a:t>
            </a:fld>
            <a:endParaRPr lang="en-GB" noProof="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026BE85-7054-1E2C-3E2F-166FFA648F9F}"/>
              </a:ext>
            </a:extLst>
          </p:cNvPr>
          <p:cNvSpPr txBox="1">
            <a:spLocks/>
          </p:cNvSpPr>
          <p:nvPr/>
        </p:nvSpPr>
        <p:spPr>
          <a:xfrm>
            <a:off x="628122" y="365125"/>
            <a:ext cx="886675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 cap="all" spc="3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Planning is hard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02E9A85-65D1-4BA9-398F-4BA31193A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121" y="1594994"/>
            <a:ext cx="9548613" cy="4761355"/>
          </a:xfrm>
        </p:spPr>
        <p:txBody>
          <a:bodyPr>
            <a:normAutofit/>
          </a:bodyPr>
          <a:lstStyle/>
          <a:p>
            <a:r>
              <a:rPr lang="en-US" sz="2200" dirty="0"/>
              <a:t>Goal is to maximize a set function with a constraint on the total cost.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Two issues: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Combinatorial problem. 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True utility of a point is not known (access to a noisy version).</a:t>
            </a:r>
            <a:br>
              <a:rPr lang="en-US" sz="2200" dirty="0"/>
            </a:br>
            <a:endParaRPr lang="en-US" sz="2200" dirty="0"/>
          </a:p>
          <a:p>
            <a:pPr lvl="2"/>
            <a:r>
              <a:rPr lang="en-US" sz="2200" dirty="0"/>
              <a:t>We might believe low resolution points are useful at the beginning but realize they are not at the end. 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49263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69D6F8-DAE5-D8D5-49B6-03C5BA085B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7B46D-4C1B-21C1-3D1C-35C7E43E94C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pPr rtl="0"/>
              <a:t>3</a:t>
            </a:fld>
            <a:endParaRPr lang="en-GB" noProof="0" dirty="0"/>
          </a:p>
        </p:txBody>
      </p:sp>
      <p:pic>
        <p:nvPicPr>
          <p:cNvPr id="8" name="Online Media 7">
            <a:hlinkClick r:id="" action="ppaction://media"/>
            <a:extLst>
              <a:ext uri="{FF2B5EF4-FFF2-40B4-BE49-F238E27FC236}">
                <a16:creationId xmlns:a16="http://schemas.microsoft.com/office/drawing/2014/main" id="{27D4A4D1-C979-AD60-020E-59650F75DB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06018" y="1296044"/>
            <a:ext cx="9250180" cy="522635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F92A0A3-912B-49B6-07F4-5FBC4C7C5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833" y="136525"/>
            <a:ext cx="7974767" cy="1325563"/>
          </a:xfrm>
        </p:spPr>
        <p:txBody>
          <a:bodyPr rtlCol="0"/>
          <a:lstStyle/>
          <a:p>
            <a:pPr rtl="0"/>
            <a:r>
              <a:rPr lang="en-GB" dirty="0"/>
              <a:t>WHAT ARE Ice-sheet models?</a:t>
            </a:r>
          </a:p>
        </p:txBody>
      </p:sp>
    </p:spTree>
    <p:extLst>
      <p:ext uri="{BB962C8B-B14F-4D97-AF65-F5344CB8AC3E}">
        <p14:creationId xmlns:p14="http://schemas.microsoft.com/office/powerpoint/2010/main" val="11797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68" y="319088"/>
            <a:ext cx="8353426" cy="1325563"/>
          </a:xfrm>
        </p:spPr>
        <p:txBody>
          <a:bodyPr/>
          <a:lstStyle/>
          <a:p>
            <a:r>
              <a:rPr lang="en-US" dirty="0"/>
              <a:t>UTILITY on ice-sheet data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30</a:t>
            </a:fld>
            <a:endParaRPr lang="en-GB" noProof="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B964F565-7429-D8DD-BCF4-28AA37053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8" y="1251668"/>
            <a:ext cx="10001487" cy="5287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957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991" y="251176"/>
            <a:ext cx="8766557" cy="1325563"/>
          </a:xfrm>
        </p:spPr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31</a:t>
            </a:fld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FDBDBF-8836-9F08-5D50-869606CAFBB2}"/>
              </a:ext>
            </a:extLst>
          </p:cNvPr>
          <p:cNvSpPr txBox="1"/>
          <p:nvPr/>
        </p:nvSpPr>
        <p:spPr>
          <a:xfrm>
            <a:off x="1164336" y="4958417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8200" y="1576739"/>
                <a:ext cx="9528958" cy="4779611"/>
              </a:xfrm>
            </p:spPr>
            <p:txBody>
              <a:bodyPr>
                <a:normAutofit/>
              </a:bodyPr>
              <a:lstStyle/>
              <a:p>
                <a:r>
                  <a:rPr lang="en-US" sz="2200" dirty="0"/>
                  <a:t>We have a function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200" dirty="0"/>
                  <a:t> with input external parameters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200" dirty="0"/>
                  <a:t> and resolution </a:t>
                </a:r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200" dirty="0"/>
                  <a:t>.</a:t>
                </a:r>
                <a:br>
                  <a:rPr lang="en-US" sz="2200" dirty="0"/>
                </a:br>
                <a:endParaRPr lang="en-US" sz="2200" dirty="0"/>
              </a:p>
              <a:p>
                <a:r>
                  <a:rPr lang="en-US" sz="2200" dirty="0"/>
                  <a:t>Goal: find points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200" dirty="0"/>
                  <a:t> to reduce the uncertainty of our probabilistic estimate of f. </a:t>
                </a:r>
              </a:p>
              <a:p>
                <a:endParaRPr lang="en-US" sz="2200" dirty="0"/>
              </a:p>
              <a:p>
                <a:r>
                  <a:rPr lang="en-US" sz="2200" dirty="0"/>
                  <a:t>We choose the point that maximizes the weighted conditional integrated variance</a:t>
                </a:r>
              </a:p>
              <a:p>
                <a:pPr marL="457200" lvl="1" indent="0">
                  <a:buNone/>
                </a:pPr>
                <a:r>
                  <a:rPr lang="en-US" sz="2200" dirty="0"/>
                  <a:t>		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en-US" sz="2200" dirty="0"/>
                </a:br>
                <a:endParaRPr lang="en-US" sz="2200" dirty="0"/>
              </a:p>
              <a:p>
                <a:endParaRPr lang="en-US" sz="2200" dirty="0"/>
              </a:p>
              <a:p>
                <a:r>
                  <a:rPr lang="en-US" sz="2200" dirty="0"/>
                  <a:t>Next: Analysis of the regret of the greedy strategy.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3">
                <a:extLst>
                  <a:ext uri="{FF2B5EF4-FFF2-40B4-BE49-F238E27FC236}">
                    <a16:creationId xmlns:a16="http://schemas.microsoft.com/office/drawing/2014/main" id="{A8A075A0-8234-66FF-2BEE-715B337710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8200" y="1576739"/>
                <a:ext cx="9528958" cy="4779611"/>
              </a:xfrm>
              <a:blipFill>
                <a:blip r:embed="rId3"/>
                <a:stretch>
                  <a:fillRect l="-799" t="-1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7411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KNAPSACK PROBLEM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32</a:t>
            </a:fld>
            <a:endParaRPr lang="en-GB" noProof="0" dirty="0"/>
          </a:p>
        </p:txBody>
      </p:sp>
      <p:pic>
        <p:nvPicPr>
          <p:cNvPr id="4" name="Content Placeholder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146B3F-6469-EBB1-2133-AC07C30F0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100" y="1835831"/>
            <a:ext cx="4199700" cy="3638646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C1617D7-8258-01ED-A148-4D61EF684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70" y="2059282"/>
            <a:ext cx="3687000" cy="215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8EEF1CAB-315E-80F8-78E1-26A1563F83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79" y="952835"/>
                <a:ext cx="6943616" cy="495311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Discrete variant of our problem </a:t>
                </a:r>
                <a:br>
                  <a:rPr lang="en-GB" sz="2400" dirty="0"/>
                </a:br>
                <a:endParaRPr lang="en-GB" sz="2400" dirty="0"/>
              </a:p>
              <a:p>
                <a:endParaRPr lang="en-GB" sz="2400" dirty="0"/>
              </a:p>
              <a:p>
                <a:pPr marL="0" indent="0">
                  <a:buNone/>
                </a:pPr>
                <a:br>
                  <a:rPr lang="en-GB" sz="2400" dirty="0"/>
                </a:br>
                <a:endParaRPr lang="en-GB" sz="2400" dirty="0"/>
              </a:p>
              <a:p>
                <a:endParaRPr lang="en-GB" sz="2400" dirty="0"/>
              </a:p>
              <a:p>
                <a:pPr marL="0" indent="0">
                  <a:buNone/>
                </a:pPr>
                <a:endParaRPr lang="en-GB" sz="2400" dirty="0"/>
              </a:p>
              <a:p>
                <a:endParaRPr lang="en-GB" sz="2400" dirty="0"/>
              </a:p>
              <a:p>
                <a:r>
                  <a:rPr lang="en-GB" sz="2400" dirty="0"/>
                  <a:t>Greedy strategy can be shown at worst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GB" sz="2400" dirty="0"/>
                  <a:t> away from the optimal strategy.</a:t>
                </a:r>
                <a:endParaRPr lang="en-GB" sz="2000" dirty="0"/>
              </a:p>
              <a:p>
                <a:pPr marL="0" indent="0">
                  <a:buNone/>
                </a:pPr>
                <a:endParaRPr lang="en-GB" sz="2400" dirty="0"/>
              </a:p>
            </p:txBody>
          </p:sp>
        </mc:Choice>
        <mc:Fallback>
          <p:sp>
            <p:nvSpPr>
              <p:cNvPr id="11" name="Content Placeholder 3">
                <a:extLst>
                  <a:ext uri="{FF2B5EF4-FFF2-40B4-BE49-F238E27FC236}">
                    <a16:creationId xmlns:a16="http://schemas.microsoft.com/office/drawing/2014/main" id="{8EEF1CAB-315E-80F8-78E1-26A1563F8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979" y="952835"/>
                <a:ext cx="6943616" cy="4953113"/>
              </a:xfrm>
              <a:prstGeom prst="rect">
                <a:avLst/>
              </a:prstGeom>
              <a:blipFill>
                <a:blip r:embed="rId5"/>
                <a:stretch>
                  <a:fillRect l="-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70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1AB6C5-54B6-F408-8D71-597E6D1BF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03" y="203333"/>
            <a:ext cx="8353426" cy="1325563"/>
          </a:xfrm>
        </p:spPr>
        <p:txBody>
          <a:bodyPr/>
          <a:lstStyle/>
          <a:p>
            <a:r>
              <a:rPr lang="en-US" dirty="0"/>
              <a:t>Set maximization &amp; Sub-modularity</a:t>
            </a:r>
          </a:p>
        </p:txBody>
      </p:sp>
      <p:sp>
        <p:nvSpPr>
          <p:cNvPr id="5" name="Slide Number Placeholder 10">
            <a:extLst>
              <a:ext uri="{FF2B5EF4-FFF2-40B4-BE49-F238E27FC236}">
                <a16:creationId xmlns:a16="http://schemas.microsoft.com/office/drawing/2014/main" id="{FB5336B4-1628-6C2B-B83B-53E9FC4E8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rtl="0"/>
            <a:fld id="{294A09A9-5501-47C1-A89A-A340965A2BE2}" type="slidenum">
              <a:rPr lang="en-GB" noProof="0" smtClean="0"/>
              <a:t>33</a:t>
            </a:fld>
            <a:endParaRPr lang="en-GB" noProof="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8C04830-CD91-08EF-A30C-88390E03BD24}"/>
              </a:ext>
            </a:extLst>
          </p:cNvPr>
          <p:cNvSpPr txBox="1">
            <a:spLocks/>
          </p:cNvSpPr>
          <p:nvPr/>
        </p:nvSpPr>
        <p:spPr>
          <a:xfrm>
            <a:off x="728002" y="1194099"/>
            <a:ext cx="9524035" cy="38095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MFED is different because we are working with set function F. </a:t>
            </a:r>
            <a:br>
              <a:rPr lang="en-US" sz="2200" dirty="0"/>
            </a:br>
            <a:endParaRPr lang="en-US" sz="2200" dirty="0"/>
          </a:p>
          <a:p>
            <a:pPr lvl="1"/>
            <a:r>
              <a:rPr lang="en-US" sz="2200" dirty="0"/>
              <a:t>Value of a point is dependent on what is in the set.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Generalization of the knapsack result for set functions if it satisfies the concept of sub-modularity (diminishing returns).</a:t>
            </a:r>
            <a:br>
              <a:rPr lang="en-US" sz="2200" dirty="0"/>
            </a:br>
            <a:endParaRPr lang="en-US" sz="2200" dirty="0"/>
          </a:p>
          <a:p>
            <a:r>
              <a:rPr lang="en-US" sz="2200" dirty="0"/>
              <a:t>“you have more to gain from something new if you have less to begin with.”</a:t>
            </a:r>
            <a:br>
              <a:rPr lang="en-US" sz="2200" dirty="0"/>
            </a:br>
            <a:endParaRPr lang="en-US" sz="2200" dirty="0"/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F144FA7-DF30-F772-FF8E-AA9EABFD9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819" y="4884383"/>
            <a:ext cx="8180400" cy="7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74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34</a:t>
            </a:fld>
            <a:endParaRPr lang="en-GB" noProof="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C6904F0-8D5B-1E11-D7AB-171ACEC5A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50058" y="1874102"/>
            <a:ext cx="10378190" cy="185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EC129CB-B2AF-1D8C-EAE6-8EA8D4535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58" y="373153"/>
            <a:ext cx="9232142" cy="1325563"/>
          </a:xfrm>
        </p:spPr>
        <p:txBody>
          <a:bodyPr/>
          <a:lstStyle/>
          <a:p>
            <a:r>
              <a:rPr lang="en-US" dirty="0"/>
              <a:t>Regret of stochastic greedy strategy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A27A11-2DC9-57F5-0980-64448AD2FC37}"/>
              </a:ext>
            </a:extLst>
          </p:cNvPr>
          <p:cNvSpPr txBox="1">
            <a:spLocks/>
          </p:cNvSpPr>
          <p:nvPr/>
        </p:nvSpPr>
        <p:spPr>
          <a:xfrm>
            <a:off x="588131" y="4443316"/>
            <a:ext cx="9909656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Identification error exists because we don’t know the optimal resolution lengthscale beforehand and can not act perfectly greedily.</a:t>
            </a:r>
            <a:br>
              <a:rPr lang="en-US" sz="2200" dirty="0"/>
            </a:b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2551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144" y="373153"/>
            <a:ext cx="8353426" cy="1325563"/>
          </a:xfrm>
        </p:spPr>
        <p:txBody>
          <a:bodyPr/>
          <a:lstStyle/>
          <a:p>
            <a:r>
              <a:rPr lang="en-US" dirty="0"/>
              <a:t>Experiments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35</a:t>
            </a:fld>
            <a:endParaRPr lang="en-GB" noProof="0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244DF1EB-09FE-8C3E-4329-197CEA9FA3D3}"/>
              </a:ext>
            </a:extLst>
          </p:cNvPr>
          <p:cNvSpPr txBox="1">
            <a:spLocks/>
          </p:cNvSpPr>
          <p:nvPr/>
        </p:nvSpPr>
        <p:spPr>
          <a:xfrm>
            <a:off x="658041" y="1572235"/>
            <a:ext cx="9324159" cy="35216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Apply MFED to simple partial differential equations (notebook).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More extensive result for ice-sheet model (work in progress).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71221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Interesting directions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36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E61F8-AD47-41D3-3301-C8FC5BC949BE}"/>
              </a:ext>
            </a:extLst>
          </p:cNvPr>
          <p:cNvSpPr txBox="1"/>
          <p:nvPr/>
        </p:nvSpPr>
        <p:spPr>
          <a:xfrm>
            <a:off x="1640743" y="4259262"/>
            <a:ext cx="9353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A" dirty="0">
              <a:solidFill>
                <a:srgbClr val="595959"/>
              </a:solidFill>
              <a:latin typeface="Arial" panose="020B0604020202020204" pitchFamily="34" charset="0"/>
            </a:endParaRPr>
          </a:p>
          <a:p>
            <a:endParaRPr lang="en-CA" b="0" dirty="0">
              <a:effectLst/>
            </a:endParaRPr>
          </a:p>
          <a:p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083D9D1-F689-67EA-BB8E-CBB96EE321C1}"/>
              </a:ext>
            </a:extLst>
          </p:cNvPr>
          <p:cNvSpPr txBox="1">
            <a:spLocks/>
          </p:cNvSpPr>
          <p:nvPr/>
        </p:nvSpPr>
        <p:spPr>
          <a:xfrm>
            <a:off x="646376" y="1371249"/>
            <a:ext cx="9406221" cy="4211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Apply MFED to interesting physical problems that involve solving differential equations.  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000" dirty="0"/>
              <a:t>Dynamical systems.</a:t>
            </a:r>
            <a:br>
              <a:rPr lang="en-GB" sz="2000" dirty="0"/>
            </a:br>
            <a:br>
              <a:rPr lang="en-GB" sz="2000" dirty="0"/>
            </a:br>
            <a:endParaRPr lang="en-GB" sz="2000" dirty="0"/>
          </a:p>
          <a:p>
            <a:r>
              <a:rPr lang="en-GB" sz="2400" dirty="0"/>
              <a:t>Make compute-related decisions in ML “data-driven” 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000" dirty="0"/>
              <a:t>Deep learning: steps in diffusion models, floating point accuracy…</a:t>
            </a:r>
          </a:p>
          <a:p>
            <a:pPr marL="457200" lvl="1" indent="0">
              <a:buNone/>
            </a:pPr>
            <a:endParaRPr lang="en-GB" sz="20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9309529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Improve decision making process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37</a:t>
            </a:fld>
            <a:endParaRPr lang="en-GB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E61F8-AD47-41D3-3301-C8FC5BC949BE}"/>
              </a:ext>
            </a:extLst>
          </p:cNvPr>
          <p:cNvSpPr txBox="1"/>
          <p:nvPr/>
        </p:nvSpPr>
        <p:spPr>
          <a:xfrm>
            <a:off x="4188310" y="5569416"/>
            <a:ext cx="9353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CA" dirty="0"/>
            </a:br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0F2CCB8-E6A2-9DF8-D540-4AA6297DDA03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998788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400" dirty="0"/>
          </a:p>
          <a:p>
            <a:r>
              <a:rPr lang="en-GB" sz="2400" dirty="0"/>
              <a:t>Myopic behaviour due to the greedy strategy. 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Leverage partial information using checkpoints to select next points.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Problem-specific modelling choices (i.e. non-stationary kernel).</a:t>
            </a: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Currently working on some of this so feel free to email me. </a:t>
            </a:r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0297260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158">
            <a:extLst>
              <a:ext uri="{FF2B5EF4-FFF2-40B4-BE49-F238E27FC236}">
                <a16:creationId xmlns:a16="http://schemas.microsoft.com/office/drawing/2014/main" id="{E05BE1A8-0567-4780-BF2E-8F9ABD425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048256"/>
            <a:ext cx="2206752" cy="868680"/>
          </a:xfrm>
        </p:spPr>
        <p:txBody>
          <a:bodyPr rtlCol="0">
            <a:normAutofit/>
          </a:bodyPr>
          <a:lstStyle/>
          <a:p>
            <a:pPr rtl="0"/>
            <a:r>
              <a:rPr lang="en-GB" dirty="0"/>
              <a:t>OUR TEAM </a:t>
            </a: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16C1FD9-B2C1-4C84-94E5-590F6621286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3600450" y="905256"/>
            <a:ext cx="1371600" cy="1371600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20FCACF9-977F-403B-8084-08E73153E33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/>
          <a:stretch/>
        </p:blipFill>
        <p:spPr>
          <a:xfrm>
            <a:off x="10191750" y="905256"/>
            <a:ext cx="1371600" cy="13716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1EF1B2-335E-43EB-9125-19B83C760A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52801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Pierre Thodoroff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1C823EA-AE67-4F89-80E3-94F84C65C9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52800" y="2761488"/>
            <a:ext cx="1828800" cy="265176"/>
          </a:xfrm>
        </p:spPr>
        <p:txBody>
          <a:bodyPr rtlCol="0"/>
          <a:lstStyle/>
          <a:p>
            <a:r>
              <a:rPr lang="en-GB" dirty="0"/>
              <a:t>Computer Lab at the University of Cambridge</a:t>
            </a:r>
          </a:p>
          <a:p>
            <a:pPr rtl="0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5E659AB-DBD1-479C-A0A8-9315F5B373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34024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Rosie Williams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529C076-792D-4F29-A6A2-CB798E6ED0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4023" y="276148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British Antarctic Survey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0353248-CD1E-44F5-A92C-7508D95AF3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766050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Robert Arthern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8839587-5AC3-4D29-B488-2E8EBA4B3AA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66049" y="276148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British Antarctic Survey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5CB28F-E74F-4C22-9A10-EDBD856B62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63151" y="244144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Scott Hosking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D4D985A-02AF-4647-849E-2FF420DB3F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963150" y="2761488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British Antarctic Survey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9DE0EA9C-A37F-4ED2-9195-0E1679F6D9A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5"/>
          <a:srcRect/>
          <a:stretch/>
        </p:blipFill>
        <p:spPr>
          <a:xfrm>
            <a:off x="7950776" y="3475989"/>
            <a:ext cx="1371600" cy="1371600"/>
          </a:xfrm>
        </p:spPr>
      </p:pic>
      <p:pic>
        <p:nvPicPr>
          <p:cNvPr id="41" name="Picture Placeholder 40">
            <a:extLst>
              <a:ext uri="{FF2B5EF4-FFF2-40B4-BE49-F238E27FC236}">
                <a16:creationId xmlns:a16="http://schemas.microsoft.com/office/drawing/2014/main" id="{E6EE021F-C0B4-499D-820B-383BFC8084D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/>
          <a:stretch/>
        </p:blipFill>
        <p:spPr>
          <a:xfrm>
            <a:off x="5976072" y="3474455"/>
            <a:ext cx="960342" cy="1371600"/>
          </a:xfrm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5557B145-C9E5-4F7C-934C-CBECFA1B2754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7"/>
          <a:srcRect/>
          <a:stretch/>
        </p:blipFill>
        <p:spPr>
          <a:xfrm>
            <a:off x="10191749" y="3475989"/>
            <a:ext cx="1371600" cy="1371600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CE07986-1A5E-4946-8CA7-C58F5896DBD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703127" y="5012181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Marcus Kaiser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2D5929B-CBFE-4EC6-B4E2-1C52BE9407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703126" y="5341365"/>
            <a:ext cx="1828800" cy="265176"/>
          </a:xfrm>
        </p:spPr>
        <p:txBody>
          <a:bodyPr rtlCol="0"/>
          <a:lstStyle/>
          <a:p>
            <a:pPr lvl="0" rtl="0"/>
            <a:r>
              <a:rPr lang="en-GB" dirty="0"/>
              <a:t>Computer Lab at the University of Cambridge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F5E91432-0F31-48C7-9019-4FF2D62E5CE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506917" y="5010647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Ieva Kazlauskaite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FB52A79-100D-4414-9BB3-9B2966378A1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06916" y="5339831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Department of Engineering at the University of Cambridge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F5E7C0D4-A558-4F34-8FA5-FFD83F5A1CE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963150" y="5012181"/>
            <a:ext cx="1828800" cy="265176"/>
          </a:xfrm>
        </p:spPr>
        <p:txBody>
          <a:bodyPr rtlCol="0"/>
          <a:lstStyle/>
          <a:p>
            <a:pPr rtl="0"/>
            <a:r>
              <a:rPr lang="en-GB" dirty="0"/>
              <a:t>Neil Lawrence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E1B8E617-7D79-4BF2-96C8-0CEAA8AAC1B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963149" y="5341365"/>
            <a:ext cx="1828800" cy="265176"/>
          </a:xfrm>
        </p:spPr>
        <p:txBody>
          <a:bodyPr rtlCol="0"/>
          <a:lstStyle/>
          <a:p>
            <a:pPr lvl="0" rtl="0"/>
            <a:r>
              <a:rPr lang="en-GB" dirty="0"/>
              <a:t>Computer Lab at the University of Cambridge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DAB88-3A91-4874-9E06-E2644665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38</a:t>
            </a:fld>
            <a:endParaRPr lang="en-GB" dirty="0"/>
          </a:p>
        </p:txBody>
      </p:sp>
      <p:pic>
        <p:nvPicPr>
          <p:cNvPr id="17" name="Picture Placeholder 16" descr="A person wearing sunglasses&#10;&#10;Description automatically generated with medium confidence">
            <a:extLst>
              <a:ext uri="{FF2B5EF4-FFF2-40B4-BE49-F238E27FC236}">
                <a16:creationId xmlns:a16="http://schemas.microsoft.com/office/drawing/2014/main" id="{F324F588-CAAD-CDB8-962E-0AE3B5B5E03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/>
          <a:srcRect t="12500" b="12500"/>
          <a:stretch>
            <a:fillRect/>
          </a:stretch>
        </p:blipFill>
        <p:spPr>
          <a:xfrm>
            <a:off x="5557075" y="905256"/>
            <a:ext cx="1828798" cy="1371599"/>
          </a:xfrm>
        </p:spPr>
      </p:pic>
      <p:pic>
        <p:nvPicPr>
          <p:cNvPr id="30" name="Picture Placeholder 29" descr="A picture containing person, person, wall, indoor&#10;&#10;Description automatically generated">
            <a:extLst>
              <a:ext uri="{FF2B5EF4-FFF2-40B4-BE49-F238E27FC236}">
                <a16:creationId xmlns:a16="http://schemas.microsoft.com/office/drawing/2014/main" id="{64B50C74-647F-67AE-F77A-5CE8B963D1B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9"/>
          <a:srcRect t="12500" b="12500"/>
          <a:stretch>
            <a:fillRect/>
          </a:stretch>
        </p:blipFill>
        <p:spPr/>
      </p:pic>
      <p:pic>
        <p:nvPicPr>
          <p:cNvPr id="6" name="Picture 5" descr="A person with a beard and glasses&#10;&#10;Description automatically generated with medium confidence">
            <a:extLst>
              <a:ext uri="{FF2B5EF4-FFF2-40B4-BE49-F238E27FC236}">
                <a16:creationId xmlns:a16="http://schemas.microsoft.com/office/drawing/2014/main" id="{8BB36318-6AA1-F290-A33C-813C25513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450" y="3474455"/>
            <a:ext cx="1371600" cy="1371600"/>
          </a:xfrm>
          <a:prstGeom prst="rect">
            <a:avLst/>
          </a:prstGeom>
        </p:spPr>
      </p:pic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D43128BF-E1E5-388D-75C6-E2F18F9EE417}"/>
              </a:ext>
            </a:extLst>
          </p:cNvPr>
          <p:cNvSpPr txBox="1">
            <a:spLocks/>
          </p:cNvSpPr>
          <p:nvPr/>
        </p:nvSpPr>
        <p:spPr>
          <a:xfrm>
            <a:off x="3309172" y="5010647"/>
            <a:ext cx="1828800" cy="265176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kern="1200" spc="2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James Byrne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6C42C494-B7DA-8990-06E1-79313D236140}"/>
              </a:ext>
            </a:extLst>
          </p:cNvPr>
          <p:cNvSpPr txBox="1">
            <a:spLocks/>
          </p:cNvSpPr>
          <p:nvPr/>
        </p:nvSpPr>
        <p:spPr>
          <a:xfrm>
            <a:off x="3352800" y="5340100"/>
            <a:ext cx="1828800" cy="26517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kern="1200" spc="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British Antarctic Survey</a:t>
            </a:r>
          </a:p>
        </p:txBody>
      </p:sp>
    </p:spTree>
    <p:extLst>
      <p:ext uri="{BB962C8B-B14F-4D97-AF65-F5344CB8AC3E}">
        <p14:creationId xmlns:p14="http://schemas.microsoft.com/office/powerpoint/2010/main" val="988111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034322"/>
            <a:ext cx="3924300" cy="2897282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THANK YOU!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1248" y="4105656"/>
            <a:ext cx="2943352" cy="2066071"/>
          </a:xfrm>
        </p:spPr>
        <p:txBody>
          <a:bodyPr rtlCol="0"/>
          <a:lstStyle/>
          <a:p>
            <a:pPr rtl="0"/>
            <a:r>
              <a:rPr lang="en-GB" dirty="0"/>
              <a:t>Pierre Thodoroff</a:t>
            </a:r>
          </a:p>
          <a:p>
            <a:pPr rtl="0"/>
            <a:r>
              <a:rPr lang="en-GB" dirty="0"/>
              <a:t>pt440@cam.ac.uk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5EA4ABC-3336-4483-8A9F-6A60796E1E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5420400" y="1"/>
            <a:ext cx="6844446" cy="6857999"/>
          </a:xfrm>
        </p:spPr>
      </p:pic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98B9A687-A26D-4845-9173-E163BFB84A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841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4</a:t>
            </a:fld>
            <a:endParaRPr lang="en-GB" noProof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584F9DD-5336-A500-86F2-11C7E4434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11" y="248404"/>
            <a:ext cx="6299781" cy="1325563"/>
          </a:xfrm>
        </p:spPr>
        <p:txBody>
          <a:bodyPr rtlCol="0"/>
          <a:lstStyle/>
          <a:p>
            <a:pPr rtl="0"/>
            <a:r>
              <a:rPr lang="en-GB" dirty="0"/>
              <a:t>WHY ARE THEY USEFUL?</a:t>
            </a:r>
          </a:p>
        </p:txBody>
      </p:sp>
      <p:sp>
        <p:nvSpPr>
          <p:cNvPr id="11" name="Slide Number Placeholder 27">
            <a:extLst>
              <a:ext uri="{FF2B5EF4-FFF2-40B4-BE49-F238E27FC236}">
                <a16:creationId xmlns:a16="http://schemas.microsoft.com/office/drawing/2014/main" id="{437074AA-99F2-B592-E393-23A2905E7B5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4A09A9-5501-47C1-A89A-A340965A2BE2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2" name="Picture Placeholder 6" descr="Map&#10;&#10;Description automatically generated">
            <a:extLst>
              <a:ext uri="{FF2B5EF4-FFF2-40B4-BE49-F238E27FC236}">
                <a16:creationId xmlns:a16="http://schemas.microsoft.com/office/drawing/2014/main" id="{FF36B315-387E-4327-3E8F-867C01FFE4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648" b="1648"/>
          <a:stretch>
            <a:fillRect/>
          </a:stretch>
        </p:blipFill>
        <p:spPr>
          <a:xfrm>
            <a:off x="6535079" y="1573967"/>
            <a:ext cx="5361832" cy="4508266"/>
          </a:xfrm>
          <a:prstGeom prst="rect">
            <a:avLst/>
          </a:prstGeom>
          <a:solidFill>
            <a:schemeClr val="bg1">
              <a:alpha val="0"/>
            </a:schemeClr>
          </a:solidFill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AA733AB-3F59-EFA0-9F78-7F21BBCD9404}"/>
              </a:ext>
            </a:extLst>
          </p:cNvPr>
          <p:cNvSpPr txBox="1">
            <a:spLocks/>
          </p:cNvSpPr>
          <p:nvPr/>
        </p:nvSpPr>
        <p:spPr>
          <a:xfrm>
            <a:off x="466775" y="1209325"/>
            <a:ext cx="6068304" cy="50107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Predicting the melting of </a:t>
            </a:r>
            <a:br>
              <a:rPr lang="en-GB" sz="2400" dirty="0"/>
            </a:br>
            <a:r>
              <a:rPr lang="en-GB" sz="2400" dirty="0"/>
              <a:t>the ice-sheet and the contribution to the sea level. 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Ice-sheet are not stationary ice cubes. They move, deform and melt through time. 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Interesting facts: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If all the ice melt -&gt; 60 meters increase in sea level.</a:t>
            </a:r>
            <a:br>
              <a:rPr lang="en-GB" sz="2000" dirty="0"/>
            </a:br>
            <a:endParaRPr lang="en-GB" sz="2000" dirty="0"/>
          </a:p>
          <a:p>
            <a:pPr lvl="1"/>
            <a:r>
              <a:rPr lang="en-GB" sz="2000" dirty="0"/>
              <a:t>Thickness of the ice at the deepest point is approximately 15 Eiffel tower! </a:t>
            </a:r>
          </a:p>
          <a:p>
            <a:pPr lvl="1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51408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55600"/>
            <a:ext cx="8353426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40</a:t>
            </a:fld>
            <a:endParaRPr lang="en-GB" noProof="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AD41C11-9DB0-AEB9-C4A5-C4DE8F3E5F07}"/>
              </a:ext>
            </a:extLst>
          </p:cNvPr>
          <p:cNvSpPr txBox="1">
            <a:spLocks/>
          </p:cNvSpPr>
          <p:nvPr/>
        </p:nvSpPr>
        <p:spPr>
          <a:xfrm>
            <a:off x="575979" y="1524000"/>
            <a:ext cx="9406221" cy="4832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1200" dirty="0"/>
          </a:p>
          <a:p>
            <a:r>
              <a:rPr lang="en-GB" sz="1200" dirty="0"/>
              <a:t>Multi-fidelity experimental design paper: </a:t>
            </a:r>
            <a:r>
              <a:rPr lang="en-GB" sz="1200" dirty="0">
                <a:hlinkClick r:id="rId3"/>
              </a:rPr>
              <a:t>https://github.com/pierthodo/multi_fidelity_experimental_design/blob/main/Multi_fidelity_experimental_design_ice.pdf</a:t>
            </a:r>
            <a:endParaRPr lang="en-GB" sz="1200" dirty="0"/>
          </a:p>
          <a:p>
            <a:r>
              <a:rPr lang="en-GB" sz="1200" dirty="0"/>
              <a:t>Notebook on simple PDE: </a:t>
            </a:r>
            <a:r>
              <a:rPr lang="en-GB" sz="1200" dirty="0">
                <a:hlinkClick r:id="rId4"/>
              </a:rPr>
              <a:t>https://github.com/pierthodo/multi_fidelity_experimental_design/blob/main/notebook/PDE_explore.ipynb</a:t>
            </a:r>
            <a:endParaRPr lang="en-GB" sz="1200" dirty="0"/>
          </a:p>
          <a:p>
            <a:r>
              <a:rPr lang="en-GB" sz="1200" dirty="0"/>
              <a:t>Glacier flow video: </a:t>
            </a:r>
            <a:r>
              <a:rPr lang="en-GB" sz="1200" dirty="0">
                <a:hlinkClick r:id="rId5"/>
              </a:rPr>
              <a:t>https://www.youtube.com/watch?v=3uoGHrIg7_Y&amp;feature=emb_logo</a:t>
            </a:r>
            <a:endParaRPr lang="en-GB" sz="1200" dirty="0"/>
          </a:p>
          <a:p>
            <a:r>
              <a:rPr lang="en-GB" sz="1200" dirty="0"/>
              <a:t>Ice-sheet loss: </a:t>
            </a:r>
            <a:r>
              <a:rPr lang="en-GB" sz="1200" dirty="0">
                <a:hlinkClick r:id="rId6"/>
              </a:rPr>
              <a:t>https://www.science.org/doi/10.1126/science.aaz5845</a:t>
            </a:r>
            <a:endParaRPr lang="en-GB" sz="1200" dirty="0"/>
          </a:p>
          <a:p>
            <a:r>
              <a:rPr lang="en-GB" sz="1200" dirty="0"/>
              <a:t>Mass balance: </a:t>
            </a:r>
            <a:r>
              <a:rPr lang="en-GB" sz="1200" dirty="0">
                <a:hlinkClick r:id="rId7"/>
              </a:rPr>
              <a:t>https://www.antarcticglaciers.org/</a:t>
            </a:r>
            <a:endParaRPr lang="en-GB" sz="1200" dirty="0"/>
          </a:p>
          <a:p>
            <a:r>
              <a:rPr lang="en-GB" sz="1200" dirty="0"/>
              <a:t>Stokes graph: </a:t>
            </a:r>
            <a:r>
              <a:rPr lang="en-GB" sz="1200" dirty="0">
                <a:hlinkClick r:id="rId7"/>
              </a:rPr>
              <a:t>https://www.antarcticglaciers.org/</a:t>
            </a:r>
            <a:endParaRPr lang="en-GB" sz="1200" dirty="0"/>
          </a:p>
          <a:p>
            <a:r>
              <a:rPr lang="en-GB" sz="1200" dirty="0"/>
              <a:t>Motion of ice: </a:t>
            </a:r>
            <a:r>
              <a:rPr lang="en-GB" sz="1200" dirty="0">
                <a:hlinkClick r:id="rId8"/>
              </a:rPr>
              <a:t>https://wedocs.unep.org/handle/20.500.11822/7792</a:t>
            </a:r>
            <a:endParaRPr lang="en-GB" sz="1200" dirty="0"/>
          </a:p>
          <a:p>
            <a:r>
              <a:rPr lang="en-GB" sz="1200" dirty="0"/>
              <a:t>Experimental design sampling: </a:t>
            </a:r>
            <a:r>
              <a:rPr lang="en-GB" sz="1200" dirty="0">
                <a:hlinkClick r:id="rId9"/>
              </a:rPr>
              <a:t>https://ieeexplore.ieee.org/document/7084698</a:t>
            </a:r>
            <a:endParaRPr lang="en-GB" sz="1200" dirty="0"/>
          </a:p>
          <a:p>
            <a:r>
              <a:rPr lang="en-GB" sz="1200" dirty="0"/>
              <a:t>Multi-fidelity plots: </a:t>
            </a:r>
            <a:r>
              <a:rPr lang="en-GB" sz="1200" dirty="0">
                <a:hlinkClick r:id="rId10"/>
              </a:rPr>
              <a:t>https://emukit.github.io/</a:t>
            </a:r>
            <a:endParaRPr lang="en-GB" sz="1200" dirty="0"/>
          </a:p>
          <a:p>
            <a:endParaRPr lang="en-GB" sz="1200" dirty="0"/>
          </a:p>
          <a:p>
            <a:endParaRPr lang="en-GB" sz="12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84728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30200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US" dirty="0"/>
              <a:t>Modelling ice-sheet movement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5</a:t>
            </a:fld>
            <a:endParaRPr lang="en-GB" noProof="0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4723DD13-0EBB-B7A0-EEFA-AF1684EEB29E}"/>
              </a:ext>
            </a:extLst>
          </p:cNvPr>
          <p:cNvSpPr txBox="1">
            <a:spLocks/>
          </p:cNvSpPr>
          <p:nvPr/>
        </p:nvSpPr>
        <p:spPr>
          <a:xfrm>
            <a:off x="646376" y="1681163"/>
            <a:ext cx="10521296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Goal: predict the velocities at any spatial location in the future.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Secondary goal: predict the shape of the ice sheet. 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Two components to consider:</a:t>
            </a:r>
            <a:br>
              <a:rPr lang="en-GB" sz="2400" dirty="0"/>
            </a:br>
            <a:endParaRPr lang="en-GB" sz="2400" dirty="0"/>
          </a:p>
          <a:p>
            <a:pPr lvl="1"/>
            <a:r>
              <a:rPr lang="en-GB" sz="2000" dirty="0"/>
              <a:t>Mass change such as the melting or accumulation of ice.</a:t>
            </a:r>
            <a:br>
              <a:rPr lang="en-GB" sz="2000" dirty="0"/>
            </a:br>
            <a:endParaRPr lang="en-GB" sz="2000" dirty="0"/>
          </a:p>
          <a:p>
            <a:pPr lvl="1"/>
            <a:r>
              <a:rPr lang="en-GB" sz="2000" dirty="0"/>
              <a:t>Physical forces such as gravity, friction with the bedrock (basal drag).</a:t>
            </a:r>
            <a:br>
              <a:rPr lang="en-GB" sz="2000" dirty="0"/>
            </a:br>
            <a:endParaRPr lang="en-GB" sz="2000" dirty="0"/>
          </a:p>
          <a:p>
            <a:r>
              <a:rPr lang="en-GB" sz="2400" dirty="0"/>
              <a:t>Physical model: fluid moving through time (Stokes flow)</a:t>
            </a:r>
          </a:p>
        </p:txBody>
      </p:sp>
    </p:spTree>
    <p:extLst>
      <p:ext uri="{BB962C8B-B14F-4D97-AF65-F5344CB8AC3E}">
        <p14:creationId xmlns:p14="http://schemas.microsoft.com/office/powerpoint/2010/main" val="1484062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B406-074D-D863-DDA2-500C92DA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93382"/>
            <a:ext cx="10972800" cy="1325563"/>
          </a:xfrm>
        </p:spPr>
        <p:txBody>
          <a:bodyPr/>
          <a:lstStyle/>
          <a:p>
            <a:r>
              <a:rPr lang="en-US" dirty="0"/>
              <a:t>Ice-sheet 101: MASS BALANCE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742E119-17A7-DC25-16DE-2F3917C9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6</a:t>
            </a:fld>
            <a:endParaRPr lang="en-GB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9CBF29-A3B0-EE5C-30EE-552C3639E3B3}"/>
              </a:ext>
            </a:extLst>
          </p:cNvPr>
          <p:cNvSpPr txBox="1"/>
          <p:nvPr/>
        </p:nvSpPr>
        <p:spPr>
          <a:xfrm>
            <a:off x="838200" y="3429000"/>
            <a:ext cx="10515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51B7D2-633F-A57C-DBBF-9AE9A1A0A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852" y="1976873"/>
            <a:ext cx="5703506" cy="403365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DFCD48-54B9-DBAE-0766-F174DA4775C2}"/>
              </a:ext>
            </a:extLst>
          </p:cNvPr>
          <p:cNvSpPr txBox="1"/>
          <p:nvPr/>
        </p:nvSpPr>
        <p:spPr>
          <a:xfrm>
            <a:off x="6730584" y="10193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EBB64BE-4436-0DE4-805C-ED8826B4C39D}"/>
              </a:ext>
            </a:extLst>
          </p:cNvPr>
          <p:cNvSpPr txBox="1">
            <a:spLocks/>
          </p:cNvSpPr>
          <p:nvPr/>
        </p:nvSpPr>
        <p:spPr>
          <a:xfrm>
            <a:off x="451817" y="2207155"/>
            <a:ext cx="6068304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Positive mass: snowfall</a:t>
            </a:r>
          </a:p>
          <a:p>
            <a:pPr marL="0" indent="0">
              <a:buNone/>
            </a:pP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Negative mass: melting</a:t>
            </a:r>
          </a:p>
          <a:p>
            <a:pPr marL="0" indent="0">
              <a:buNone/>
            </a:pP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Simplified model</a:t>
            </a:r>
          </a:p>
        </p:txBody>
      </p:sp>
    </p:spTree>
    <p:extLst>
      <p:ext uri="{BB962C8B-B14F-4D97-AF65-F5344CB8AC3E}">
        <p14:creationId xmlns:p14="http://schemas.microsoft.com/office/powerpoint/2010/main" val="110372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376" y="305827"/>
            <a:ext cx="8353426" cy="1325563"/>
          </a:xfrm>
        </p:spPr>
        <p:txBody>
          <a:bodyPr/>
          <a:lstStyle/>
          <a:p>
            <a:r>
              <a:rPr lang="en-US" dirty="0"/>
              <a:t>Ice-sheet 101: PHYSICAL FORCES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7</a:t>
            </a:fld>
            <a:endParaRPr lang="en-GB" noProof="0" dirty="0"/>
          </a:p>
        </p:txBody>
      </p:sp>
      <p:pic>
        <p:nvPicPr>
          <p:cNvPr id="4" name="Picture 3" descr="Chart, polygon&#10;&#10;Description automatically generated">
            <a:extLst>
              <a:ext uri="{FF2B5EF4-FFF2-40B4-BE49-F238E27FC236}">
                <a16:creationId xmlns:a16="http://schemas.microsoft.com/office/drawing/2014/main" id="{000F958E-2087-AB83-8447-C36C9B8231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982" t="3464" r="2954" b="52154"/>
          <a:stretch/>
        </p:blipFill>
        <p:spPr>
          <a:xfrm>
            <a:off x="5844695" y="1774591"/>
            <a:ext cx="6310214" cy="3775777"/>
          </a:xfrm>
          <a:prstGeom prst="rect">
            <a:avLst/>
          </a:prstGeom>
        </p:spPr>
      </p:pic>
      <p:pic>
        <p:nvPicPr>
          <p:cNvPr id="6" name="Picture 5" descr="Chart, polygon&#10;&#10;Description automatically generated">
            <a:extLst>
              <a:ext uri="{FF2B5EF4-FFF2-40B4-BE49-F238E27FC236}">
                <a16:creationId xmlns:a16="http://schemas.microsoft.com/office/drawing/2014/main" id="{3D894186-BB54-3F2D-2A31-EEB5142DF4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7" t="51866" r="12658" b="2662"/>
          <a:stretch/>
        </p:blipFill>
        <p:spPr>
          <a:xfrm>
            <a:off x="316592" y="1681163"/>
            <a:ext cx="5403665" cy="391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0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6F782-44C3-BB34-5C90-D3B85D35B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201" y="336089"/>
            <a:ext cx="10972800" cy="1325563"/>
          </a:xfrm>
        </p:spPr>
        <p:txBody>
          <a:bodyPr/>
          <a:lstStyle/>
          <a:p>
            <a:r>
              <a:rPr lang="en-US" dirty="0"/>
              <a:t>Ice-sheet 101: SUMMARY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5CF3CF4-B7DF-EA66-BA34-A6C5F953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8</a:t>
            </a:fld>
            <a:endParaRPr lang="en-GB" noProof="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E891B2-92D0-5F32-ED05-331C8C7736D4}"/>
              </a:ext>
            </a:extLst>
          </p:cNvPr>
          <p:cNvSpPr txBox="1"/>
          <p:nvPr/>
        </p:nvSpPr>
        <p:spPr>
          <a:xfrm>
            <a:off x="711201" y="3429000"/>
            <a:ext cx="10642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C5E9E0-1C31-FF1E-92B9-2D004ED64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067" y="1360977"/>
            <a:ext cx="6207101" cy="42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FF0B245A-608B-CC19-CB96-952FB0AB237F}"/>
              </a:ext>
            </a:extLst>
          </p:cNvPr>
          <p:cNvSpPr txBox="1">
            <a:spLocks/>
          </p:cNvSpPr>
          <p:nvPr/>
        </p:nvSpPr>
        <p:spPr>
          <a:xfrm>
            <a:off x="580815" y="1878742"/>
            <a:ext cx="4916343" cy="4115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Mass balance: snow accumulation on top and melting at the bottom.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External forces: basal drag, gravity.</a:t>
            </a:r>
            <a:br>
              <a:rPr lang="en-GB" sz="2400" dirty="0"/>
            </a:br>
            <a:endParaRPr lang="en-GB" sz="2400" dirty="0"/>
          </a:p>
          <a:p>
            <a:r>
              <a:rPr lang="en-GB" sz="2400" dirty="0"/>
              <a:t>Model movement and shape as a </a:t>
            </a:r>
            <a:r>
              <a:rPr lang="en-GB" sz="2400" dirty="0" err="1"/>
              <a:t>viscuous</a:t>
            </a:r>
            <a:r>
              <a:rPr lang="en-GB" sz="2400" dirty="0"/>
              <a:t> fluid moving through time (Stokes flow).</a:t>
            </a:r>
          </a:p>
        </p:txBody>
      </p:sp>
    </p:spTree>
    <p:extLst>
      <p:ext uri="{BB962C8B-B14F-4D97-AF65-F5344CB8AC3E}">
        <p14:creationId xmlns:p14="http://schemas.microsoft.com/office/powerpoint/2010/main" val="886605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1757-F90C-CF47-5D40-885BDCEF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760" y="203325"/>
            <a:ext cx="8353426" cy="1325563"/>
          </a:xfrm>
        </p:spPr>
        <p:txBody>
          <a:bodyPr>
            <a:normAutofit/>
          </a:bodyPr>
          <a:lstStyle/>
          <a:p>
            <a:pPr rtl="0"/>
            <a:r>
              <a:rPr lang="en-CA" b="0" i="0" dirty="0">
                <a:solidFill>
                  <a:srgbClr val="222222"/>
                </a:solidFill>
                <a:effectLst/>
              </a:rPr>
              <a:t>Melting of ICE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1BD6B21A-0083-5016-9ACC-51F596FE42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64336" y="5456940"/>
            <a:ext cx="2743200" cy="365125"/>
          </a:xfrm>
        </p:spPr>
        <p:txBody>
          <a:bodyPr/>
          <a:lstStyle/>
          <a:p>
            <a:pPr rtl="0"/>
            <a:r>
              <a:rPr lang="en-GB" noProof="0" dirty="0"/>
              <a:t>20XX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A91851E-EE63-E9D4-7B33-359E914EB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en-GB" noProof="0" smtClean="0"/>
              <a:t>9</a:t>
            </a:fld>
            <a:endParaRPr lang="en-GB" noProof="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1DE362B-AFA4-3487-7348-0C2782E55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71" y="1528888"/>
            <a:ext cx="7793086" cy="445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1">
      <a:dk1>
        <a:sysClr val="windowText" lastClr="000000"/>
      </a:dk1>
      <a:lt1>
        <a:sysClr val="window" lastClr="FFFFFF"/>
      </a:lt1>
      <a:dk2>
        <a:srgbClr val="025373"/>
      </a:dk2>
      <a:lt2>
        <a:srgbClr val="E7E6E6"/>
      </a:lt2>
      <a:accent1>
        <a:srgbClr val="2A828C"/>
      </a:accent1>
      <a:accent2>
        <a:srgbClr val="41A6A6"/>
      </a:accent2>
      <a:accent3>
        <a:srgbClr val="D99B77"/>
      </a:accent3>
      <a:accent4>
        <a:srgbClr val="D9B6A3"/>
      </a:accent4>
      <a:accent5>
        <a:srgbClr val="F2A74B"/>
      </a:accent5>
      <a:accent6>
        <a:srgbClr val="4D748C"/>
      </a:accent6>
      <a:hlink>
        <a:srgbClr val="0563C1"/>
      </a:hlink>
      <a:folHlink>
        <a:srgbClr val="954F72"/>
      </a:folHlink>
    </a:clrScheme>
    <a:fontScheme name="Custom 115">
      <a:majorFont>
        <a:latin typeface="Century Gothic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00001_TF89715846_Win32" id="{177740AA-476E-4963-B76B-69792FD13AB1}" vid="{F281BEA1-F399-41FF-8B72-A0A01987F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340800-6004-42FD-A042-AAA261C103D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2B45E2D-EE5B-40BD-B8EB-1CD549F414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2B5C00-D108-4E13-8A78-1AA312E16E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18706</TotalTime>
  <Words>2214</Words>
  <Application>Microsoft Macintosh PowerPoint</Application>
  <PresentationFormat>Widescreen</PresentationFormat>
  <Paragraphs>396</Paragraphs>
  <Slides>40</Slides>
  <Notes>31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  <vt:variant>
        <vt:lpstr>Custom Shows</vt:lpstr>
      </vt:variant>
      <vt:variant>
        <vt:i4>1</vt:i4>
      </vt:variant>
    </vt:vector>
  </HeadingPairs>
  <TitlesOfParts>
    <vt:vector size="48" baseType="lpstr">
      <vt:lpstr>AvenirNext LT Pro Medium</vt:lpstr>
      <vt:lpstr>Arial</vt:lpstr>
      <vt:lpstr>Avenir Next LT Pro Light</vt:lpstr>
      <vt:lpstr>Calibri</vt:lpstr>
      <vt:lpstr>Cambria Math</vt:lpstr>
      <vt:lpstr>Century Gothic</vt:lpstr>
      <vt:lpstr>Office Theme</vt:lpstr>
      <vt:lpstr>Multi-fidelity experimental design  for ice-sheet models</vt:lpstr>
      <vt:lpstr>AGENDA</vt:lpstr>
      <vt:lpstr>WHAT ARE Ice-sheet models?</vt:lpstr>
      <vt:lpstr>WHY ARE THEY USEFUL?</vt:lpstr>
      <vt:lpstr>Modelling ice-sheet movement</vt:lpstr>
      <vt:lpstr>Ice-sheet 101: MASS BALANCE</vt:lpstr>
      <vt:lpstr>Ice-sheet 101: PHYSICAL FORCES</vt:lpstr>
      <vt:lpstr>Ice-sheet 101: SUMMARY</vt:lpstr>
      <vt:lpstr>Melting of ICE</vt:lpstr>
      <vt:lpstr>GoaL: predict Sea level contributions</vt:lpstr>
      <vt:lpstr>Computational costs</vt:lpstr>
      <vt:lpstr>Computational optimization</vt:lpstr>
      <vt:lpstr>Ice-sheet data</vt:lpstr>
      <vt:lpstr>RESOLUTION DEPENDENCY</vt:lpstr>
      <vt:lpstr>ML agenda</vt:lpstr>
      <vt:lpstr>TOY EXPERIMENT</vt:lpstr>
      <vt:lpstr>Objective</vt:lpstr>
      <vt:lpstr>Constrained objective </vt:lpstr>
      <vt:lpstr>Refresher: Experimental design</vt:lpstr>
      <vt:lpstr>Issue with space-filling design</vt:lpstr>
      <vt:lpstr>Model-based ED</vt:lpstr>
      <vt:lpstr>REFRESHER: Discrete Multi-fidelity</vt:lpstr>
      <vt:lpstr>Continuous Multi-fidelity</vt:lpstr>
      <vt:lpstr>model </vt:lpstr>
      <vt:lpstr>Multi-fidelity experimental design</vt:lpstr>
      <vt:lpstr>Utility: Conditional integrated variance</vt:lpstr>
      <vt:lpstr>Utility: uncertainty reduction</vt:lpstr>
      <vt:lpstr>PowerPoint Presentation</vt:lpstr>
      <vt:lpstr>PowerPoint Presentation</vt:lpstr>
      <vt:lpstr>UTILITY on ice-sheet data</vt:lpstr>
      <vt:lpstr>RECAP</vt:lpstr>
      <vt:lpstr>KNAPSACK PROBLEM</vt:lpstr>
      <vt:lpstr>Set maximization &amp; Sub-modularity</vt:lpstr>
      <vt:lpstr>Regret of stochastic greedy strategy</vt:lpstr>
      <vt:lpstr>Experiments</vt:lpstr>
      <vt:lpstr>Interesting directions</vt:lpstr>
      <vt:lpstr>Improve decision making process </vt:lpstr>
      <vt:lpstr>OUR TEAM </vt:lpstr>
      <vt:lpstr>THANK YOU!  </vt:lpstr>
      <vt:lpstr>References</vt:lpstr>
      <vt:lpstr>Short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Multi-fidelity experimental design  for ice-sheet models</dc:title>
  <dc:creator>Pierre Thodoroff</dc:creator>
  <cp:lastModifiedBy>Pierre Thodoroff</cp:lastModifiedBy>
  <cp:revision>8</cp:revision>
  <dcterms:created xsi:type="dcterms:W3CDTF">2022-11-07T15:13:04Z</dcterms:created>
  <dcterms:modified xsi:type="dcterms:W3CDTF">2022-11-20T17:19:14Z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